
<file path=[Content_Types].xml><?xml version="1.0" encoding="utf-8"?>
<Types xmlns="http://schemas.openxmlformats.org/package/2006/content-types">
  <Default Extension="jpg" ContentType="image/pn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171A"/>
    <a:srgbClr val="E4572E"/>
    <a:srgbClr val="3C8C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ED38D6-5EA7-1049-A213-3F4309A05B00}" v="6" dt="2026-09-15T19:39:07.1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21"/>
    <p:restoredTop sz="77158"/>
  </p:normalViewPr>
  <p:slideViewPr>
    <p:cSldViewPr snapToGrid="0" snapToObjects="1">
      <p:cViewPr varScale="1">
        <p:scale>
          <a:sx n="63" d="100"/>
          <a:sy n="63" d="100"/>
        </p:scale>
        <p:origin x="976" y="20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Fernandez" userId="46e0f092218a1def" providerId="LiveId" clId="{E533E4EB-AC63-5054-AC89-AB3936F30AF0}"/>
    <pc:docChg chg="undo custSel modSld">
      <pc:chgData name="David Fernandez" userId="46e0f092218a1def" providerId="LiveId" clId="{E533E4EB-AC63-5054-AC89-AB3936F30AF0}" dt="2026-09-16T05:30:12.529" v="411" actId="20577"/>
      <pc:docMkLst>
        <pc:docMk/>
      </pc:docMkLst>
      <pc:sldChg chg="modNotesTx">
        <pc:chgData name="David Fernandez" userId="46e0f092218a1def" providerId="LiveId" clId="{E533E4EB-AC63-5054-AC89-AB3936F30AF0}" dt="2026-09-15T17:48:47.540" v="70" actId="20577"/>
        <pc:sldMkLst>
          <pc:docMk/>
          <pc:sldMk cId="0" sldId="256"/>
        </pc:sldMkLst>
      </pc:sldChg>
      <pc:sldChg chg="modNotesTx">
        <pc:chgData name="David Fernandez" userId="46e0f092218a1def" providerId="LiveId" clId="{E533E4EB-AC63-5054-AC89-AB3936F30AF0}" dt="2026-09-15T17:58:43.003" v="134"/>
        <pc:sldMkLst>
          <pc:docMk/>
          <pc:sldMk cId="0" sldId="257"/>
        </pc:sldMkLst>
      </pc:sldChg>
      <pc:sldChg chg="modSp mod modNotesTx">
        <pc:chgData name="David Fernandez" userId="46e0f092218a1def" providerId="LiveId" clId="{E533E4EB-AC63-5054-AC89-AB3936F30AF0}" dt="2026-09-15T18:01:38.661" v="141"/>
        <pc:sldMkLst>
          <pc:docMk/>
          <pc:sldMk cId="0" sldId="258"/>
        </pc:sldMkLst>
        <pc:spChg chg="mod">
          <ac:chgData name="David Fernandez" userId="46e0f092218a1def" providerId="LiveId" clId="{E533E4EB-AC63-5054-AC89-AB3936F30AF0}" dt="2026-09-15T17:53:13.286" v="84" actId="20577"/>
          <ac:spMkLst>
            <pc:docMk/>
            <pc:sldMk cId="0" sldId="258"/>
            <ac:spMk id="3" creationId="{00000000-0000-0000-0000-000000000000}"/>
          </ac:spMkLst>
        </pc:spChg>
      </pc:sldChg>
      <pc:sldChg chg="mod modShow modNotesTx">
        <pc:chgData name="David Fernandez" userId="46e0f092218a1def" providerId="LiveId" clId="{E533E4EB-AC63-5054-AC89-AB3936F30AF0}" dt="2026-09-15T18:18:20.656" v="151" actId="34476"/>
        <pc:sldMkLst>
          <pc:docMk/>
          <pc:sldMk cId="0" sldId="259"/>
        </pc:sldMkLst>
      </pc:sldChg>
      <pc:sldChg chg="modNotesTx">
        <pc:chgData name="David Fernandez" userId="46e0f092218a1def" providerId="LiveId" clId="{E533E4EB-AC63-5054-AC89-AB3936F30AF0}" dt="2026-09-15T18:25:10.298" v="157" actId="20577"/>
        <pc:sldMkLst>
          <pc:docMk/>
          <pc:sldMk cId="0" sldId="260"/>
        </pc:sldMkLst>
      </pc:sldChg>
      <pc:sldChg chg="modNotesTx">
        <pc:chgData name="David Fernandez" userId="46e0f092218a1def" providerId="LiveId" clId="{E533E4EB-AC63-5054-AC89-AB3936F30AF0}" dt="2026-09-16T05:30:12.529" v="411" actId="20577"/>
        <pc:sldMkLst>
          <pc:docMk/>
          <pc:sldMk cId="0" sldId="261"/>
        </pc:sldMkLst>
      </pc:sldChg>
      <pc:sldChg chg="modNotesTx">
        <pc:chgData name="David Fernandez" userId="46e0f092218a1def" providerId="LiveId" clId="{E533E4EB-AC63-5054-AC89-AB3936F30AF0}" dt="2026-09-15T18:32:18.223" v="176" actId="20577"/>
        <pc:sldMkLst>
          <pc:docMk/>
          <pc:sldMk cId="0" sldId="262"/>
        </pc:sldMkLst>
      </pc:sldChg>
      <pc:sldChg chg="modNotesTx">
        <pc:chgData name="David Fernandez" userId="46e0f092218a1def" providerId="LiveId" clId="{E533E4EB-AC63-5054-AC89-AB3936F30AF0}" dt="2026-09-15T19:25:19.978" v="184" actId="20577"/>
        <pc:sldMkLst>
          <pc:docMk/>
          <pc:sldMk cId="0" sldId="263"/>
        </pc:sldMkLst>
      </pc:sldChg>
      <pc:sldChg chg="modNotesTx">
        <pc:chgData name="David Fernandez" userId="46e0f092218a1def" providerId="LiveId" clId="{E533E4EB-AC63-5054-AC89-AB3936F30AF0}" dt="2026-09-15T19:26:46.419" v="227" actId="20577"/>
        <pc:sldMkLst>
          <pc:docMk/>
          <pc:sldMk cId="0" sldId="264"/>
        </pc:sldMkLst>
      </pc:sldChg>
      <pc:sldChg chg="modSp mod modNotesTx">
        <pc:chgData name="David Fernandez" userId="46e0f092218a1def" providerId="LiveId" clId="{E533E4EB-AC63-5054-AC89-AB3936F30AF0}" dt="2026-09-15T19:28:31.293" v="272" actId="403"/>
        <pc:sldMkLst>
          <pc:docMk/>
          <pc:sldMk cId="0" sldId="265"/>
        </pc:sldMkLst>
        <pc:spChg chg="mod">
          <ac:chgData name="David Fernandez" userId="46e0f092218a1def" providerId="LiveId" clId="{E533E4EB-AC63-5054-AC89-AB3936F30AF0}" dt="2026-09-15T19:28:31.293" v="272" actId="403"/>
          <ac:spMkLst>
            <pc:docMk/>
            <pc:sldMk cId="0" sldId="265"/>
            <ac:spMk id="19" creationId="{00000000-0000-0000-0000-000000000000}"/>
          </ac:spMkLst>
        </pc:spChg>
        <pc:spChg chg="mod">
          <ac:chgData name="David Fernandez" userId="46e0f092218a1def" providerId="LiveId" clId="{E533E4EB-AC63-5054-AC89-AB3936F30AF0}" dt="2026-09-15T19:28:31.293" v="272" actId="403"/>
          <ac:spMkLst>
            <pc:docMk/>
            <pc:sldMk cId="0" sldId="265"/>
            <ac:spMk id="22" creationId="{00000000-0000-0000-0000-000000000000}"/>
          </ac:spMkLst>
        </pc:spChg>
        <pc:spChg chg="mod">
          <ac:chgData name="David Fernandez" userId="46e0f092218a1def" providerId="LiveId" clId="{E533E4EB-AC63-5054-AC89-AB3936F30AF0}" dt="2026-09-15T19:28:31.293" v="272" actId="403"/>
          <ac:spMkLst>
            <pc:docMk/>
            <pc:sldMk cId="0" sldId="265"/>
            <ac:spMk id="25" creationId="{00000000-0000-0000-0000-000000000000}"/>
          </ac:spMkLst>
        </pc:spChg>
      </pc:sldChg>
      <pc:sldChg chg="modNotesTx">
        <pc:chgData name="David Fernandez" userId="46e0f092218a1def" providerId="LiveId" clId="{E533E4EB-AC63-5054-AC89-AB3936F30AF0}" dt="2026-09-15T19:31:08.964" v="313" actId="20577"/>
        <pc:sldMkLst>
          <pc:docMk/>
          <pc:sldMk cId="0" sldId="266"/>
        </pc:sldMkLst>
      </pc:sldChg>
      <pc:sldChg chg="modNotesTx">
        <pc:chgData name="David Fernandez" userId="46e0f092218a1def" providerId="LiveId" clId="{E533E4EB-AC63-5054-AC89-AB3936F30AF0}" dt="2026-09-15T19:39:17.113" v="396" actId="20577"/>
        <pc:sldMkLst>
          <pc:docMk/>
          <pc:sldMk cId="0" sldId="267"/>
        </pc:sldMkLst>
      </pc:sldChg>
      <pc:sldChg chg="modNotesTx">
        <pc:chgData name="David Fernandez" userId="46e0f092218a1def" providerId="LiveId" clId="{E533E4EB-AC63-5054-AC89-AB3936F30AF0}" dt="2026-09-15T19:41:45.024" v="407"/>
        <pc:sldMkLst>
          <pc:docMk/>
          <pc:sldMk cId="0" sldId="268"/>
        </pc:sldMkLst>
      </pc:sldChg>
      <pc:sldChg chg="modNotesTx">
        <pc:chgData name="David Fernandez" userId="46e0f092218a1def" providerId="LiveId" clId="{E533E4EB-AC63-5054-AC89-AB3936F30AF0}" dt="2026-09-15T19:43:37.033" v="408"/>
        <pc:sldMkLst>
          <pc:docMk/>
          <pc:sldMk cId="0" sldId="2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1565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everyone. My name is David Fernandez, and today I'll be presenting our work, PatchBandit: Budget-Aware Adaptive Adversarial Patches for Black-Box Object Detection. This is joint work with my co-authors Pedram MohajerAnsari, Amir Salarpour, and Dr. Mert Pese from the School of Computing at the </a:t>
            </a:r>
            <a:r>
              <a:rPr lang="en-US" dirty="0" err="1"/>
              <a:t>TigerLab</a:t>
            </a:r>
            <a:r>
              <a:rPr lang="en-US" dirty="0"/>
              <a:t> at Clemson University.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 detectors are everywhere in safety-critical systems — autonomous driving, robotics, surveillance. Like classifiers, they are vulnerable to adversarial perturbations. </a:t>
            </a:r>
            <a:br>
              <a:rPr lang="en-US" dirty="0"/>
            </a:br>
            <a:r>
              <a:rPr lang="en-US" dirty="0"/>
              <a:t>The most practical threat is the adversarial patch: a small printed pattern placed in a scene, captured by the camera. A single patch can be reused, scaled and repositioned across many scenes. </a:t>
            </a:r>
          </a:p>
          <a:p>
            <a:r>
              <a:rPr lang="en-US" dirty="0"/>
              <a:t>On the left, a clean physical scene: the detector identifies a bicycle at 95% confidence. With our patch, the top prediction flips to motorbike at 36%.</a:t>
            </a:r>
          </a:p>
          <a:p>
            <a:r>
              <a:rPr lang="en-US" dirty="0"/>
              <a:t> Below, the same idea digitally: a 60-pixel patch flips a clean boat detection to cat.</a:t>
            </a:r>
            <a:br>
              <a:rPr lang="en-US" dirty="0"/>
            </a:br>
            <a:r>
              <a:rPr lang="en-US" dirty="0"/>
              <a:t>Both of those were produced without any access to the model's gradients or weights . Which raises the question of how far an attacker without knowledge of the model can get, and how small the patch can stay. Prior work doesn't fully answer it.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gaps explain why. </a:t>
            </a:r>
            <a:br>
              <a:rPr lang="en-US" dirty="0"/>
            </a:br>
            <a:r>
              <a:rPr lang="en-US" dirty="0"/>
              <a:t>First, very few black-box attacks jointly optimize where to place the patch, what texture to use and how large it needs to be, all under a tight query budget. </a:t>
            </a:r>
          </a:p>
          <a:p>
            <a:r>
              <a:rPr lang="en-US" dirty="0"/>
              <a:t>Second, papers report whether the attack worked, but usually not how big the patch had to be. That matters. A patch covering a third of the image will be noticed by anyone looking at it.</a:t>
            </a:r>
            <a:br>
              <a:rPr lang="en-US" dirty="0"/>
            </a:br>
            <a:r>
              <a:rPr lang="en-US" dirty="0"/>
              <a:t>Third, many attacks are evaluated with Expectation over Transformation, or EOT. That means performance is averaged over rotations, scales and lighting changes. The problem is that a good average can hide a failure on the plain camera view, and that plain view is exactly what a deployed detector sees. </a:t>
            </a:r>
            <a:r>
              <a:rPr lang="en-US" dirty="0" err="1"/>
              <a:t>PatchBandit</a:t>
            </a:r>
            <a:r>
              <a:rPr lang="en-US" dirty="0"/>
              <a:t> addresses all three at once.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does that compare to what's already out there?</a:t>
            </a:r>
          </a:p>
          <a:p>
            <a:r>
              <a:rPr lang="en-US" dirty="0"/>
              <a:t> White-box patches, like Brown et al.'s original adversarial patch and DPATCH, get very high success: 98 to 99 percent. But they need gradient access, and they train one large, fixed patch meant to work everywhere. </a:t>
            </a:r>
          </a:p>
          <a:p>
            <a:r>
              <a:rPr lang="en-US" dirty="0"/>
              <a:t>The closest black-box comparison, Patch of Invisibility, works under the same score-only constraint we do, but needs around 110,000 queries per image. </a:t>
            </a:r>
          </a:p>
          <a:p>
            <a:r>
              <a:rPr lang="en-US" dirty="0" err="1"/>
              <a:t>PatchBandit</a:t>
            </a:r>
            <a:r>
              <a:rPr lang="en-US" dirty="0"/>
              <a:t> reaches 77.5% strict suppression in that same setting, using a median of just 49 queries: about three orders of magnitude fewer, with a much smaller patch. </a:t>
            </a:r>
          </a:p>
          <a:p>
            <a:r>
              <a:rPr lang="en-US" dirty="0"/>
              <a:t>White-box methods still matter when gradients are actually available, but that's a less realistic threat model for most deployed detectors.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exactly does black-box mean here? We assume a score-based detector: you query it with an image, and it hands back detections and confidence scores. That's it. No gradients, no weights, no access to the architecture itself. Everything in this talk operates under that constraint.</a:t>
            </a:r>
          </a:p>
          <a:p>
            <a:endParaRPr lang="en-US" dirty="0"/>
          </a:p>
          <a:p>
            <a:r>
              <a:rPr lang="en-US" dirty="0"/>
              <a:t>For a clean image, the detector's top predicted class has a clean confidence score, which we call s-zero.</a:t>
            </a:r>
          </a:p>
          <a:p>
            <a:r>
              <a:rPr lang="en-US" dirty="0"/>
              <a:t>The attacker controls three things: the patch's texture, its location, and, adaptively, its size.</a:t>
            </a:r>
          </a:p>
          <a:p>
            <a:endParaRPr lang="en-US" dirty="0"/>
          </a:p>
          <a:p>
            <a:r>
              <a:rPr lang="en-US" dirty="0"/>
              <a:t>We declare an attack successful only under a strict condition, shown here: the confidence on the original top class has to drop by at least 0.25, and the resulting confidence has to fall below an absolute cap of 0.10. That's a deliberately strict test on the plain image.</a:t>
            </a:r>
          </a:p>
          <a:p>
            <a:endParaRPr lang="en-US" dirty="0"/>
          </a:p>
          <a:p>
            <a:r>
              <a:rPr lang="en-US" dirty="0"/>
              <a:t>One thing worth flagging now, because it matters for how we report results later: we do track EOT robustness separately, but we never substitute it for this criterion. A patch that only works when averaged over transformations, but fails on the plain view, doesn't count as a success in our reporting.</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that's the target we're optimizing against. Now, how does </a:t>
            </a:r>
            <a:r>
              <a:rPr lang="en-US" dirty="0" err="1"/>
              <a:t>PatchBandit</a:t>
            </a:r>
            <a:r>
              <a:rPr lang="en-US" dirty="0"/>
              <a:t> actually hit it? Each iteration of the attack loop does three things.</a:t>
            </a:r>
          </a:p>
          <a:p>
            <a:endParaRPr lang="en-US" dirty="0"/>
          </a:p>
          <a:p>
            <a:r>
              <a:rPr lang="en-US" dirty="0"/>
              <a:t>First, it a candidate location on the image. </a:t>
            </a:r>
          </a:p>
          <a:p>
            <a:r>
              <a:rPr lang="en-US" dirty="0"/>
              <a:t>Second, it optimizes: NES, a zeroth-order method, updates the patch's pixel values without ever touching a gradient</a:t>
            </a:r>
            <a:r>
              <a:rPr lang="en-US"/>
              <a:t>. </a:t>
            </a:r>
          </a:p>
          <a:p>
            <a:r>
              <a:rPr lang="en-US"/>
              <a:t>Third</a:t>
            </a:r>
            <a:r>
              <a:rPr lang="en-US" dirty="0"/>
              <a:t>, it checks whether progress has stalled, and if it has, it grows the patch to the next size on a predefined ladder.</a:t>
            </a:r>
          </a:p>
          <a:p>
            <a:endParaRPr lang="en-US" dirty="0"/>
          </a:p>
          <a:p>
            <a:r>
              <a:rPr lang="en-US" dirty="0"/>
              <a:t>That loop repeats until either the strict success condition from the last slide is met, or the query budget runs out. The key idea is that placement, texture, and size are all being adapted together, rather than fixing any one of them ahead of time.</a:t>
            </a:r>
          </a:p>
          <a:p>
            <a:endParaRPr lang="en-US" dirty="0"/>
          </a:p>
          <a:p>
            <a:r>
              <a:rPr lang="en-US" dirty="0"/>
              <a:t>Let's look at each of these three steps in more detail, starting with placement.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Placement is the first step. We break the image into a grid of candidate locations, here a 5 by 5 grid, and score every cell using a small context vector: proximity to the nearest ground-truth box, local texture variance, and whether the cell touches the image border. At each iteration, we sample from a over these features and pick the most promising cell.</a:t>
            </a:r>
          </a:p>
          <a:p>
            <a:endParaRPr lang="en-US" dirty="0"/>
          </a:p>
          <a:p>
            <a:r>
              <a:rPr lang="en-US" dirty="0"/>
              <a:t>You can see that highlighted cell sits right on the </a:t>
            </a:r>
            <a:r>
              <a:rPr lang="en-US" dirty="0" err="1"/>
              <a:t>bycycle</a:t>
            </a:r>
            <a:r>
              <a:rPr lang="en-US" dirty="0"/>
              <a:t> in this example. That's the bias at work: it steers the search toward object-bearing, high-contrast regions, without needing a full reinforcement learning policy to get there.</a:t>
            </a:r>
          </a:p>
          <a:p>
            <a:endParaRPr lang="en-US" dirty="0"/>
          </a:p>
          <a:p>
            <a:r>
              <a:rPr lang="en-US" dirty="0"/>
              <a:t>And this placement isn't fixed once and left alone. It's resampled every iteration, so the attack can move if a better cell turns up. Once a location is chosen, the next step is deciding what to actually put there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update the patch's actual pixel values using Natural Evolution Strategies, or NES, a method that never needs a gradient from the model. </a:t>
            </a:r>
          </a:p>
          <a:p>
            <a:r>
              <a:rPr lang="en-US" dirty="0"/>
              <a:t>We try a batch of small random changes to the current patch, query the detector to see how much each one lowers the target class's confidence, and then step in the direction that helped the most. That's the reward you see here: the drop in the original top class's confidence.</a:t>
            </a:r>
          </a:p>
          <a:p>
            <a:endParaRPr lang="en-US" dirty="0"/>
          </a:p>
          <a:p>
            <a:r>
              <a:rPr lang="en-US" dirty="0"/>
              <a:t>On top of that, we have the size ladder on the right, with the actual optimized patch texture growing across five sizes. We start small, and we only grow to the next size if the reward hasn't improved for a set number of iterations, what we call the growth patience. This is really the core efficiency idea of the paper: the patch only gets bigger when it actually needs to, which is what keeps our median footprints so small.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that's the method. </a:t>
            </a:r>
            <a:br>
              <a:rPr lang="en-US" dirty="0"/>
            </a:br>
            <a:r>
              <a:rPr lang="en-US" dirty="0"/>
              <a:t>We tested it </a:t>
            </a:r>
            <a:r>
              <a:rPr lang="en-US" dirty="0" err="1"/>
              <a:t>aganst</a:t>
            </a:r>
            <a:r>
              <a:rPr lang="en-US" dirty="0"/>
              <a:t> three different detector architectures r: YOLOv5, a one-stage CNN; Faster R-CNN, a two-stage CNN; and YOLOS, which is built on a vision transformer instead of a CNN backbone. Same protocol, same budget, all three.</a:t>
            </a:r>
          </a:p>
          <a:p>
            <a:endParaRPr lang="en-US" dirty="0"/>
          </a:p>
          <a:p>
            <a:r>
              <a:rPr lang="en-US" dirty="0"/>
              <a:t>We run 18 controlled variants, each one changing a single design element: growth patience, query schedule, whether contextual placement is turned on or off, stealth bias, EOT robustness. That lets us isolate what's actually driving performance instead of guessing.</a:t>
            </a:r>
          </a:p>
          <a:p>
            <a:endParaRPr lang="en-US" dirty="0"/>
          </a:p>
          <a:p>
            <a:r>
              <a:rPr lang="en-US" dirty="0"/>
              <a:t>Across all of it, we track five things: strict success rate, confidence drop, patch area, query count, and a joint cost metric that combines queries and footprint into one number. Let's start with the headline results.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results.</a:t>
            </a:r>
            <a:br>
              <a:rPr lang="en-US" dirty="0"/>
            </a:br>
            <a:r>
              <a:rPr lang="en-US" dirty="0" err="1"/>
              <a:t>PatchBandit</a:t>
            </a:r>
            <a:r>
              <a:rPr lang="en-US" dirty="0"/>
              <a:t> reaches 77.5% strict suppression on YOLOv5, 89.7% on Faster R-CNN, and 59.1% on YOLOS.</a:t>
            </a:r>
          </a:p>
          <a:p>
            <a:r>
              <a:rPr lang="en-US" dirty="0"/>
              <a:t>So on both CNN-based detectors we're seeing strong suppression, and on the transformer-based one it's still substantial, just less pronounced. That gap is itself an interesting finding about how these architectures differ in robustness, and it's something we'll come back to.</a:t>
            </a:r>
          </a:p>
          <a:p>
            <a:endParaRPr lang="en-US" dirty="0"/>
          </a:p>
          <a:p>
            <a:r>
              <a:rPr lang="en-US" dirty="0"/>
              <a:t>What's maybe more </a:t>
            </a:r>
            <a:r>
              <a:rPr lang="en-US" dirty="0" err="1"/>
              <a:t>interensting</a:t>
            </a:r>
            <a:r>
              <a:rPr lang="en-US" dirty="0"/>
              <a:t> is how cheap this is. Look at the values on the right: median query count is just 49 for YOLOv5 and only 8 for Faster R-CNN, with median patch areas under 10% of the image in both cases. YOLOS needs more queries, around 290, but the patch stays just as compact.</a:t>
            </a:r>
          </a:p>
          <a:p>
            <a:endParaRPr lang="en-US" dirty="0"/>
          </a:p>
          <a:p>
            <a:r>
              <a:rPr lang="en-US" dirty="0"/>
              <a:t>So high success, low query cost, small footprint, all at once. The next question is where that success comes from as the patch grows.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plot shows how success accumulates as we allow the patch to grow. </a:t>
            </a:r>
          </a:p>
          <a:p>
            <a:pPr rtl="0"/>
            <a:r>
              <a:rPr lang="en-US" dirty="0"/>
              <a:t>The pattern that matters is that most of the gains happen early, at small or moderate patch sizes.</a:t>
            </a:r>
          </a:p>
          <a:p>
            <a:pPr rtl="0"/>
            <a:r>
              <a:rPr lang="en-US" dirty="0"/>
              <a:t>Faster R-CNN, in black, climbs fastest: already above 70% success by just 60 pixels, leveling off around 85 to 87% by 120 pixels. </a:t>
            </a:r>
          </a:p>
          <a:p>
            <a:pPr rtl="0"/>
            <a:r>
              <a:rPr lang="en-US" dirty="0"/>
              <a:t>YOLOv5, in orange, climbs a bit more gradually, reaching 65 to 70% by full size. </a:t>
            </a:r>
          </a:p>
          <a:p>
            <a:pPr rtl="0"/>
            <a:r>
              <a:rPr lang="en-US" dirty="0"/>
              <a:t>YOLOS, in gray, is the slowest and steadiest of the three, reaching about 40% by 80 pixels and leveling off near 60% at 160 pixels.</a:t>
            </a:r>
          </a:p>
          <a:p>
            <a:pPr rtl="0"/>
            <a:endParaRPr lang="en-US" dirty="0"/>
          </a:p>
          <a:p>
            <a:pPr rtl="0"/>
            <a:r>
              <a:rPr lang="en-US" dirty="0"/>
              <a:t>The takeaway, here, is that adaptive growth is doing real work. It avoids paying for a large, obvious patch in the cases where a small one already gets the job done. Large patches only get used when they're actually needed.</a:t>
            </a:r>
          </a:p>
          <a:p>
            <a:pPr rtl="0"/>
            <a:r>
              <a:rPr lang="en-US" dirty="0"/>
              <a:t>Now, is that actually better than just picking a fixed patch size from the start? Let's check.</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every detector, </a:t>
            </a:r>
            <a:r>
              <a:rPr lang="en-US" dirty="0" err="1"/>
              <a:t>PatchBandit</a:t>
            </a:r>
            <a:r>
              <a:rPr lang="en-US" dirty="0"/>
              <a:t> wins on both success and footprint at once.</a:t>
            </a:r>
            <a:br>
              <a:rPr lang="en-US" dirty="0"/>
            </a:br>
            <a:r>
              <a:rPr lang="en-US" dirty="0"/>
              <a:t>In this table: fixed 160 is a version of the attack where the patch size is locked at 160×160 pixels for the entire attack</a:t>
            </a:r>
            <a:br>
              <a:rPr lang="en-US" dirty="0"/>
            </a:br>
            <a:r>
              <a:rPr lang="en-US" dirty="0"/>
              <a:t> On YOLOv5: 77.5% strict success at 8.3% patch area, versus 71.1% for fixed-160 at nearly double the area, 14.8%. On Faster R-CNN: 89.7% versus 79.6%, and the area gap is even larger, under 1% versus 14.8%. On YOLOS: 59.1% versus 55.4%, same thing. </a:t>
            </a:r>
            <a:br>
              <a:rPr lang="en-US" dirty="0"/>
            </a:br>
            <a:br>
              <a:rPr lang="en-US" dirty="0"/>
            </a:br>
            <a:r>
              <a:rPr lang="en-US" dirty="0"/>
              <a:t>Now look at the joint cost column, which combines queries and area into one number, where lower is better. </a:t>
            </a:r>
          </a:p>
          <a:p>
            <a:r>
              <a:rPr lang="en-US" dirty="0"/>
              <a:t>Our results show that fixed-160 actually has a lower joint cost on YOLOv5 and YOLOS. It gets there by spending very few queries, just paste one big patch and optimize in place, while our method spends more queries growing the patch step by step. So raw query efficiency isn't the argument for adaptive growth.</a:t>
            </a:r>
          </a:p>
          <a:p>
            <a:endParaRPr lang="en-US" dirty="0"/>
          </a:p>
          <a:p>
            <a:r>
              <a:rPr lang="en-US" dirty="0"/>
              <a:t>The argument is what fixed-160 pays for that efficiency with: a highly visible patch, nearly double the footprint, for a lower success rate. Faster R-CNN is the one detector where </a:t>
            </a:r>
            <a:r>
              <a:rPr lang="en-US" dirty="0" err="1"/>
              <a:t>PatchBandit</a:t>
            </a:r>
            <a:r>
              <a:rPr lang="en-US" dirty="0"/>
              <a:t> wins outright on all three numbers: higher success, a tenth of the area, and the lowest joint cost.</a:t>
            </a:r>
            <a:br>
              <a:rPr lang="en-US" dirty="0"/>
            </a:b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checked whether a patch optimized entirely in simulation transfers to the real world. We took a patch trained entirely in simulation, printed it, and tested it on a bottle under different viewpoints, distances, and, importantly, on bottles it had never seen during training.</a:t>
            </a:r>
          </a:p>
          <a:p>
            <a:r>
              <a:rPr lang="en-US" dirty="0"/>
              <a:t>In clean conditions, YOLOv5 detects the bottle above 90% confidence, every time. With the patch on: frontal view, misclassified as a chair. Second view, misclassified as a tv monitor.</a:t>
            </a:r>
          </a:p>
          <a:p>
            <a:r>
              <a:rPr lang="en-US" dirty="0"/>
              <a:t>Then we swapped in two new bottles the patch never saw during optimization. Transfer number one, still wrong: low confidence, wrong box. Transfer number two, wrong box again, and this time confidently wrong.</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wrap </a:t>
            </a:r>
            <a:r>
              <a:rPr lang="en-US" dirty="0" err="1"/>
              <a:t>upPatchBandit</a:t>
            </a:r>
            <a:r>
              <a:rPr lang="en-US" dirty="0"/>
              <a:t> combines three pieces into one score-only attack loop: contextual Thompson sampling for placement, NES for gradient-free texture updates, and a growth policy that only adds size when progress stalls.</a:t>
            </a:r>
          </a:p>
          <a:p>
            <a:endParaRPr lang="en-US" dirty="0"/>
          </a:p>
          <a:p>
            <a:r>
              <a:rPr lang="en-US" dirty="0"/>
              <a:t>Every result we've shown is anchored on strict, plain-view suppression. EOT is something we track and report, but never something we substitute for that stricter test.</a:t>
            </a:r>
          </a:p>
          <a:p>
            <a:endParaRPr lang="en-US" dirty="0"/>
          </a:p>
          <a:p>
            <a:r>
              <a:rPr lang="en-US" dirty="0"/>
              <a:t>Across three very different architectures, that gets us strong suppression on the CNN-based detectors, and still substantial suppression on the transformer-based one. You can see that summarized in the numbers at the bottom: 77.5%, 89.7%, 59.1%.</a:t>
            </a:r>
          </a:p>
          <a:p>
            <a:endParaRPr lang="en-US" dirty="0"/>
          </a:p>
          <a:p>
            <a:r>
              <a:rPr lang="en-US" dirty="0"/>
              <a:t>And the placement result matters beyond just this paper. Where you put the patch turns out to matter as much as what's actually printed on it, which is easy to overlook if you only think about patch attacks as a texture optimization problem.</a:t>
            </a:r>
          </a:p>
          <a:p>
            <a:endParaRPr lang="en-US" dirty="0"/>
          </a:p>
          <a:p>
            <a:r>
              <a:rPr lang="en-US" dirty="0"/>
              <a:t>That's </a:t>
            </a:r>
            <a:r>
              <a:rPr lang="en-US" dirty="0" err="1"/>
              <a:t>PatchBandit</a:t>
            </a:r>
            <a:r>
              <a:rPr lang="en-US" dirty="0"/>
              <a:t>.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very much. This work was done with my co-authors Pedram MohajerAnsari, Amir Salarpour and Mert Pese at Clemson University, and the code is available at the link on screen. I'm happy to take any questions.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171A"/>
        </a:solidFill>
        <a:effectLst/>
      </p:bgPr>
    </p:bg>
    <p:spTree>
      <p:nvGrpSpPr>
        <p:cNvPr id="1" name=""/>
        <p:cNvGrpSpPr/>
        <p:nvPr/>
      </p:nvGrpSpPr>
      <p:grpSpPr>
        <a:xfrm>
          <a:off x="0" y="0"/>
          <a:ext cx="0" cy="0"/>
          <a:chOff x="0" y="0"/>
          <a:chExt cx="0" cy="0"/>
        </a:xfrm>
      </p:grpSpPr>
      <p:sp>
        <p:nvSpPr>
          <p:cNvPr id="2" name="Text 0"/>
          <p:cNvSpPr/>
          <p:nvPr/>
        </p:nvSpPr>
        <p:spPr>
          <a:xfrm>
            <a:off x="1143000" y="2165033"/>
            <a:ext cx="1215390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ICIP 2026 · TAMPERE, FINLAND</a:t>
            </a:r>
            <a:endParaRPr lang="en-US" sz="1650" dirty="0"/>
          </a:p>
        </p:txBody>
      </p:sp>
      <p:sp>
        <p:nvSpPr>
          <p:cNvPr id="3" name="Text 1"/>
          <p:cNvSpPr/>
          <p:nvPr/>
        </p:nvSpPr>
        <p:spPr>
          <a:xfrm>
            <a:off x="1143000" y="3083243"/>
            <a:ext cx="12153900" cy="1219200"/>
          </a:xfrm>
          <a:prstGeom prst="rect">
            <a:avLst/>
          </a:prstGeom>
          <a:noFill/>
          <a:ln/>
        </p:spPr>
        <p:txBody>
          <a:bodyPr wrap="square" lIns="25400" tIns="25400" rIns="25400" bIns="25400" rtlCol="0" anchor="t">
            <a:normAutofit lnSpcReduction="10000"/>
          </a:bodyPr>
          <a:lstStyle/>
          <a:p>
            <a:pPr marL="0" indent="0" algn="l">
              <a:lnSpc>
                <a:spcPct val="87437"/>
              </a:lnSpc>
              <a:buNone/>
            </a:pPr>
            <a:r>
              <a:rPr lang="en-US" sz="9300" b="1" dirty="0">
                <a:solidFill>
                  <a:srgbClr val="F1F0EC"/>
                </a:solidFill>
                <a:latin typeface="Georgia" pitchFamily="34" charset="0"/>
                <a:ea typeface="Georgia" pitchFamily="34" charset="-122"/>
                <a:cs typeface="Georgia" pitchFamily="34" charset="-120"/>
              </a:rPr>
              <a:t>PatchBandit</a:t>
            </a:r>
            <a:endParaRPr lang="en-US" sz="9300" dirty="0"/>
          </a:p>
        </p:txBody>
      </p:sp>
      <p:sp>
        <p:nvSpPr>
          <p:cNvPr id="4" name="Text 2"/>
          <p:cNvSpPr/>
          <p:nvPr/>
        </p:nvSpPr>
        <p:spPr>
          <a:xfrm>
            <a:off x="1143000" y="4588193"/>
            <a:ext cx="10791825" cy="1066800"/>
          </a:xfrm>
          <a:prstGeom prst="rect">
            <a:avLst/>
          </a:prstGeom>
          <a:noFill/>
          <a:ln/>
        </p:spPr>
        <p:txBody>
          <a:bodyPr wrap="square" lIns="25400" tIns="25400" rIns="25400" bIns="25400" rtlCol="0" anchor="t">
            <a:normAutofit lnSpcReduction="10000"/>
          </a:bodyPr>
          <a:lstStyle/>
          <a:p>
            <a:pPr marL="0" indent="0" algn="l">
              <a:lnSpc>
                <a:spcPct val="114650"/>
              </a:lnSpc>
              <a:buNone/>
            </a:pPr>
            <a:r>
              <a:rPr lang="en-US" sz="3000" dirty="0">
                <a:solidFill>
                  <a:srgbClr val="A2A19C"/>
                </a:solidFill>
                <a:latin typeface="Arial" pitchFamily="34" charset="0"/>
                <a:ea typeface="Arial" pitchFamily="34" charset="-122"/>
                <a:cs typeface="Arial" pitchFamily="34" charset="-120"/>
              </a:rPr>
              <a:t>Budget-Aware Adaptive Adversarial Patches for Black-Box Object Detection</a:t>
            </a:r>
            <a:endParaRPr lang="en-US" sz="3000" dirty="0"/>
          </a:p>
        </p:txBody>
      </p:sp>
      <p:sp>
        <p:nvSpPr>
          <p:cNvPr id="5" name="Text 3"/>
          <p:cNvSpPr/>
          <p:nvPr/>
        </p:nvSpPr>
        <p:spPr>
          <a:xfrm>
            <a:off x="1143000" y="6359843"/>
            <a:ext cx="12153900" cy="355283"/>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F1F0EC"/>
                </a:solidFill>
                <a:latin typeface="Arial" pitchFamily="34" charset="0"/>
                <a:ea typeface="Arial" pitchFamily="34" charset="-122"/>
                <a:cs typeface="Arial" pitchFamily="34" charset="-120"/>
              </a:rPr>
              <a:t>Pedram MohajerAnsari · Amir Salarpour · David Fernandez · Mert D. Pesé</a:t>
            </a:r>
            <a:endParaRPr lang="en-US" sz="2100" dirty="0"/>
          </a:p>
        </p:txBody>
      </p:sp>
      <p:sp>
        <p:nvSpPr>
          <p:cNvPr id="6" name="Text 4"/>
          <p:cNvSpPr/>
          <p:nvPr/>
        </p:nvSpPr>
        <p:spPr>
          <a:xfrm>
            <a:off x="1143000" y="6791325"/>
            <a:ext cx="12153900" cy="333375"/>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7A7975"/>
                </a:solidFill>
                <a:latin typeface="Arial" pitchFamily="34" charset="0"/>
                <a:ea typeface="Arial" pitchFamily="34" charset="-122"/>
                <a:cs typeface="Arial" pitchFamily="34" charset="-120"/>
              </a:rPr>
              <a:t>School of Computing, Clemson University, USA</a:t>
            </a:r>
            <a:endParaRPr lang="en-US" sz="1950" dirty="0"/>
          </a:p>
        </p:txBody>
      </p:sp>
      <p:sp>
        <p:nvSpPr>
          <p:cNvPr id="7" name="Shape 5"/>
          <p:cNvSpPr/>
          <p:nvPr/>
        </p:nvSpPr>
        <p:spPr>
          <a:xfrm>
            <a:off x="1143000" y="7581900"/>
            <a:ext cx="3456464" cy="540067"/>
          </a:xfrm>
          <a:prstGeom prst="rect">
            <a:avLst/>
          </a:prstGeom>
          <a:solidFill>
            <a:srgbClr val="E4572E"/>
          </a:solidFill>
          <a:ln/>
        </p:spPr>
        <p:txBody>
          <a:bodyPr/>
          <a:lstStyle/>
          <a:p>
            <a:endParaRPr lang="en-US"/>
          </a:p>
        </p:txBody>
      </p:sp>
      <p:sp>
        <p:nvSpPr>
          <p:cNvPr id="8" name="Text 6"/>
          <p:cNvSpPr/>
          <p:nvPr/>
        </p:nvSpPr>
        <p:spPr>
          <a:xfrm>
            <a:off x="1390650" y="7715250"/>
            <a:ext cx="3064858" cy="311467"/>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17171A"/>
                </a:solidFill>
                <a:latin typeface="Arial" pitchFamily="34" charset="0"/>
                <a:ea typeface="Arial" pitchFamily="34" charset="-122"/>
                <a:cs typeface="Arial" pitchFamily="34" charset="-120"/>
              </a:rPr>
              <a:t>Presenting: David Fernandez</a:t>
            </a:r>
            <a:endParaRPr lang="en-US" sz="1800" dirty="0"/>
          </a:p>
        </p:txBody>
      </p:sp>
      <p:sp>
        <p:nvSpPr>
          <p:cNvPr id="9" name="Text 7"/>
          <p:cNvSpPr/>
          <p:nvPr/>
        </p:nvSpPr>
        <p:spPr>
          <a:xfrm>
            <a:off x="4789964" y="7715250"/>
            <a:ext cx="4571333" cy="311467"/>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A7975"/>
                </a:solidFill>
                <a:latin typeface="Arial" pitchFamily="34" charset="0"/>
                <a:ea typeface="Arial" pitchFamily="34" charset="-122"/>
                <a:cs typeface="Arial" pitchFamily="34" charset="-120"/>
              </a:rPr>
              <a:t>github.com/pedram-mohajer/PatchBandit</a:t>
            </a:r>
            <a:endParaRPr lang="en-US" sz="1800" dirty="0"/>
          </a:p>
        </p:txBody>
      </p:sp>
      <p:sp>
        <p:nvSpPr>
          <p:cNvPr id="10" name="Shape 8"/>
          <p:cNvSpPr/>
          <p:nvPr/>
        </p:nvSpPr>
        <p:spPr>
          <a:xfrm>
            <a:off x="13716000" y="3429000"/>
            <a:ext cx="609600" cy="609600"/>
          </a:xfrm>
          <a:prstGeom prst="rect">
            <a:avLst/>
          </a:prstGeom>
          <a:solidFill>
            <a:srgbClr val="F1F0EC">
              <a:alpha val="18000"/>
            </a:srgbClr>
          </a:solidFill>
          <a:ln/>
        </p:spPr>
        <p:txBody>
          <a:bodyPr/>
          <a:lstStyle/>
          <a:p>
            <a:endParaRPr lang="en-US"/>
          </a:p>
        </p:txBody>
      </p:sp>
      <p:sp>
        <p:nvSpPr>
          <p:cNvPr id="11" name="Shape 9"/>
          <p:cNvSpPr/>
          <p:nvPr/>
        </p:nvSpPr>
        <p:spPr>
          <a:xfrm>
            <a:off x="14420850" y="3429000"/>
            <a:ext cx="609600" cy="609600"/>
          </a:xfrm>
          <a:prstGeom prst="rect">
            <a:avLst/>
          </a:prstGeom>
          <a:solidFill>
            <a:srgbClr val="F1F0EC">
              <a:alpha val="8000"/>
            </a:srgbClr>
          </a:solidFill>
          <a:ln/>
        </p:spPr>
        <p:txBody>
          <a:bodyPr/>
          <a:lstStyle/>
          <a:p>
            <a:endParaRPr lang="en-US"/>
          </a:p>
        </p:txBody>
      </p:sp>
      <p:sp>
        <p:nvSpPr>
          <p:cNvPr id="12" name="Shape 10"/>
          <p:cNvSpPr/>
          <p:nvPr/>
        </p:nvSpPr>
        <p:spPr>
          <a:xfrm>
            <a:off x="15125700" y="3429000"/>
            <a:ext cx="609600" cy="609600"/>
          </a:xfrm>
          <a:prstGeom prst="rect">
            <a:avLst/>
          </a:prstGeom>
          <a:solidFill>
            <a:srgbClr val="E4572E">
              <a:alpha val="85000"/>
            </a:srgbClr>
          </a:solidFill>
          <a:ln/>
        </p:spPr>
        <p:txBody>
          <a:bodyPr/>
          <a:lstStyle/>
          <a:p>
            <a:endParaRPr lang="en-US"/>
          </a:p>
        </p:txBody>
      </p:sp>
      <p:sp>
        <p:nvSpPr>
          <p:cNvPr id="13" name="Shape 11"/>
          <p:cNvSpPr/>
          <p:nvPr/>
        </p:nvSpPr>
        <p:spPr>
          <a:xfrm>
            <a:off x="15830550" y="3429000"/>
            <a:ext cx="609600" cy="609600"/>
          </a:xfrm>
          <a:prstGeom prst="rect">
            <a:avLst/>
          </a:prstGeom>
          <a:solidFill>
            <a:srgbClr val="F1F0EC">
              <a:alpha val="12000"/>
            </a:srgbClr>
          </a:solidFill>
          <a:ln/>
        </p:spPr>
        <p:txBody>
          <a:bodyPr/>
          <a:lstStyle/>
          <a:p>
            <a:endParaRPr lang="en-US"/>
          </a:p>
        </p:txBody>
      </p:sp>
      <p:sp>
        <p:nvSpPr>
          <p:cNvPr id="14" name="Shape 12"/>
          <p:cNvSpPr/>
          <p:nvPr/>
        </p:nvSpPr>
        <p:spPr>
          <a:xfrm>
            <a:off x="16535400" y="3429000"/>
            <a:ext cx="609600" cy="609600"/>
          </a:xfrm>
          <a:prstGeom prst="rect">
            <a:avLst/>
          </a:prstGeom>
          <a:solidFill>
            <a:srgbClr val="F1F0EC">
              <a:alpha val="22000"/>
            </a:srgbClr>
          </a:solidFill>
          <a:ln/>
        </p:spPr>
        <p:txBody>
          <a:bodyPr/>
          <a:lstStyle/>
          <a:p>
            <a:endParaRPr lang="en-US"/>
          </a:p>
        </p:txBody>
      </p:sp>
      <p:sp>
        <p:nvSpPr>
          <p:cNvPr id="15" name="Shape 13"/>
          <p:cNvSpPr/>
          <p:nvPr/>
        </p:nvSpPr>
        <p:spPr>
          <a:xfrm>
            <a:off x="13716000" y="4133850"/>
            <a:ext cx="609600" cy="609600"/>
          </a:xfrm>
          <a:prstGeom prst="rect">
            <a:avLst/>
          </a:prstGeom>
          <a:solidFill>
            <a:srgbClr val="F1F0EC">
              <a:alpha val="6000"/>
            </a:srgbClr>
          </a:solidFill>
          <a:ln/>
        </p:spPr>
        <p:txBody>
          <a:bodyPr/>
          <a:lstStyle/>
          <a:p>
            <a:endParaRPr lang="en-US"/>
          </a:p>
        </p:txBody>
      </p:sp>
      <p:sp>
        <p:nvSpPr>
          <p:cNvPr id="16" name="Shape 14"/>
          <p:cNvSpPr/>
          <p:nvPr/>
        </p:nvSpPr>
        <p:spPr>
          <a:xfrm>
            <a:off x="14420850" y="4133850"/>
            <a:ext cx="609600" cy="609600"/>
          </a:xfrm>
          <a:prstGeom prst="rect">
            <a:avLst/>
          </a:prstGeom>
          <a:solidFill>
            <a:srgbClr val="E4572E">
              <a:alpha val="40000"/>
            </a:srgbClr>
          </a:solidFill>
          <a:ln/>
        </p:spPr>
        <p:txBody>
          <a:bodyPr/>
          <a:lstStyle/>
          <a:p>
            <a:endParaRPr lang="en-US"/>
          </a:p>
        </p:txBody>
      </p:sp>
      <p:sp>
        <p:nvSpPr>
          <p:cNvPr id="17" name="Shape 15"/>
          <p:cNvSpPr/>
          <p:nvPr/>
        </p:nvSpPr>
        <p:spPr>
          <a:xfrm>
            <a:off x="15125700" y="4133850"/>
            <a:ext cx="609600" cy="609600"/>
          </a:xfrm>
          <a:prstGeom prst="rect">
            <a:avLst/>
          </a:prstGeom>
          <a:solidFill>
            <a:srgbClr val="F1F0EC">
              <a:alpha val="30000"/>
            </a:srgbClr>
          </a:solidFill>
          <a:ln/>
        </p:spPr>
        <p:txBody>
          <a:bodyPr/>
          <a:lstStyle/>
          <a:p>
            <a:endParaRPr lang="en-US"/>
          </a:p>
        </p:txBody>
      </p:sp>
      <p:sp>
        <p:nvSpPr>
          <p:cNvPr id="18" name="Shape 16"/>
          <p:cNvSpPr/>
          <p:nvPr/>
        </p:nvSpPr>
        <p:spPr>
          <a:xfrm>
            <a:off x="15830550" y="4133850"/>
            <a:ext cx="609600" cy="609600"/>
          </a:xfrm>
          <a:prstGeom prst="rect">
            <a:avLst/>
          </a:prstGeom>
          <a:solidFill>
            <a:srgbClr val="F1F0EC">
              <a:alpha val="10000"/>
            </a:srgbClr>
          </a:solidFill>
          <a:ln/>
        </p:spPr>
        <p:txBody>
          <a:bodyPr/>
          <a:lstStyle/>
          <a:p>
            <a:endParaRPr lang="en-US"/>
          </a:p>
        </p:txBody>
      </p:sp>
      <p:sp>
        <p:nvSpPr>
          <p:cNvPr id="19" name="Shape 17"/>
          <p:cNvSpPr/>
          <p:nvPr/>
        </p:nvSpPr>
        <p:spPr>
          <a:xfrm>
            <a:off x="16535400" y="4133850"/>
            <a:ext cx="609600" cy="609600"/>
          </a:xfrm>
          <a:prstGeom prst="rect">
            <a:avLst/>
          </a:prstGeom>
          <a:solidFill>
            <a:srgbClr val="F1F0EC">
              <a:alpha val="5000"/>
            </a:srgbClr>
          </a:solidFill>
          <a:ln/>
        </p:spPr>
        <p:txBody>
          <a:bodyPr/>
          <a:lstStyle/>
          <a:p>
            <a:endParaRPr lang="en-US"/>
          </a:p>
        </p:txBody>
      </p:sp>
      <p:sp>
        <p:nvSpPr>
          <p:cNvPr id="20" name="Shape 18"/>
          <p:cNvSpPr/>
          <p:nvPr/>
        </p:nvSpPr>
        <p:spPr>
          <a:xfrm>
            <a:off x="13716000" y="4838700"/>
            <a:ext cx="609600" cy="609600"/>
          </a:xfrm>
          <a:prstGeom prst="rect">
            <a:avLst/>
          </a:prstGeom>
          <a:solidFill>
            <a:srgbClr val="F1F0EC">
              <a:alpha val="14000"/>
            </a:srgbClr>
          </a:solidFill>
          <a:ln/>
        </p:spPr>
        <p:txBody>
          <a:bodyPr/>
          <a:lstStyle/>
          <a:p>
            <a:endParaRPr lang="en-US"/>
          </a:p>
        </p:txBody>
      </p:sp>
      <p:sp>
        <p:nvSpPr>
          <p:cNvPr id="21" name="Shape 19"/>
          <p:cNvSpPr/>
          <p:nvPr/>
        </p:nvSpPr>
        <p:spPr>
          <a:xfrm>
            <a:off x="14420850" y="4838700"/>
            <a:ext cx="609600" cy="609600"/>
          </a:xfrm>
          <a:prstGeom prst="rect">
            <a:avLst/>
          </a:prstGeom>
          <a:solidFill>
            <a:srgbClr val="F1F0EC">
              <a:alpha val="24000"/>
            </a:srgbClr>
          </a:solidFill>
          <a:ln/>
        </p:spPr>
        <p:txBody>
          <a:bodyPr/>
          <a:lstStyle/>
          <a:p>
            <a:endParaRPr lang="en-US"/>
          </a:p>
        </p:txBody>
      </p:sp>
      <p:sp>
        <p:nvSpPr>
          <p:cNvPr id="22" name="Shape 20"/>
          <p:cNvSpPr/>
          <p:nvPr/>
        </p:nvSpPr>
        <p:spPr>
          <a:xfrm>
            <a:off x="15125700" y="4838700"/>
            <a:ext cx="609600" cy="609600"/>
          </a:xfrm>
          <a:prstGeom prst="rect">
            <a:avLst/>
          </a:prstGeom>
          <a:solidFill>
            <a:srgbClr val="F1F0EC">
              <a:alpha val="9000"/>
            </a:srgbClr>
          </a:solidFill>
          <a:ln/>
        </p:spPr>
        <p:txBody>
          <a:bodyPr/>
          <a:lstStyle/>
          <a:p>
            <a:endParaRPr lang="en-US"/>
          </a:p>
        </p:txBody>
      </p:sp>
      <p:sp>
        <p:nvSpPr>
          <p:cNvPr id="23" name="Shape 21"/>
          <p:cNvSpPr/>
          <p:nvPr/>
        </p:nvSpPr>
        <p:spPr>
          <a:xfrm>
            <a:off x="15830550" y="4838700"/>
            <a:ext cx="609600" cy="609600"/>
          </a:xfrm>
          <a:prstGeom prst="rect">
            <a:avLst/>
          </a:prstGeom>
          <a:solidFill>
            <a:srgbClr val="E4572E">
              <a:alpha val="55000"/>
            </a:srgbClr>
          </a:solidFill>
          <a:ln/>
        </p:spPr>
        <p:txBody>
          <a:bodyPr/>
          <a:lstStyle/>
          <a:p>
            <a:endParaRPr lang="en-US"/>
          </a:p>
        </p:txBody>
      </p:sp>
      <p:sp>
        <p:nvSpPr>
          <p:cNvPr id="24" name="Shape 22"/>
          <p:cNvSpPr/>
          <p:nvPr/>
        </p:nvSpPr>
        <p:spPr>
          <a:xfrm>
            <a:off x="16535400" y="4838700"/>
            <a:ext cx="609600" cy="609600"/>
          </a:xfrm>
          <a:prstGeom prst="rect">
            <a:avLst/>
          </a:prstGeom>
          <a:solidFill>
            <a:srgbClr val="F1F0EC">
              <a:alpha val="16000"/>
            </a:srgbClr>
          </a:solidFill>
          <a:ln/>
        </p:spPr>
        <p:txBody>
          <a:bodyPr/>
          <a:lstStyle/>
          <a:p>
            <a:endParaRPr lang="en-US"/>
          </a:p>
        </p:txBody>
      </p:sp>
      <p:sp>
        <p:nvSpPr>
          <p:cNvPr id="25" name="Shape 23"/>
          <p:cNvSpPr/>
          <p:nvPr/>
        </p:nvSpPr>
        <p:spPr>
          <a:xfrm>
            <a:off x="13716000" y="5543550"/>
            <a:ext cx="609600" cy="609600"/>
          </a:xfrm>
          <a:prstGeom prst="rect">
            <a:avLst/>
          </a:prstGeom>
          <a:solidFill>
            <a:srgbClr val="E4572E">
              <a:alpha val="20000"/>
            </a:srgbClr>
          </a:solidFill>
          <a:ln/>
        </p:spPr>
        <p:txBody>
          <a:bodyPr/>
          <a:lstStyle/>
          <a:p>
            <a:endParaRPr lang="en-US"/>
          </a:p>
        </p:txBody>
      </p:sp>
      <p:sp>
        <p:nvSpPr>
          <p:cNvPr id="26" name="Shape 24"/>
          <p:cNvSpPr/>
          <p:nvPr/>
        </p:nvSpPr>
        <p:spPr>
          <a:xfrm>
            <a:off x="14420850" y="5543550"/>
            <a:ext cx="609600" cy="609600"/>
          </a:xfrm>
          <a:prstGeom prst="rect">
            <a:avLst/>
          </a:prstGeom>
          <a:solidFill>
            <a:srgbClr val="F1F0EC">
              <a:alpha val="11000"/>
            </a:srgbClr>
          </a:solidFill>
          <a:ln/>
        </p:spPr>
        <p:txBody>
          <a:bodyPr/>
          <a:lstStyle/>
          <a:p>
            <a:endParaRPr lang="en-US"/>
          </a:p>
        </p:txBody>
      </p:sp>
      <p:sp>
        <p:nvSpPr>
          <p:cNvPr id="27" name="Shape 25"/>
          <p:cNvSpPr/>
          <p:nvPr/>
        </p:nvSpPr>
        <p:spPr>
          <a:xfrm>
            <a:off x="15125700" y="5543550"/>
            <a:ext cx="609600" cy="609600"/>
          </a:xfrm>
          <a:prstGeom prst="rect">
            <a:avLst/>
          </a:prstGeom>
          <a:solidFill>
            <a:srgbClr val="F1F0EC">
              <a:alpha val="20000"/>
            </a:srgbClr>
          </a:solidFill>
          <a:ln/>
        </p:spPr>
        <p:txBody>
          <a:bodyPr/>
          <a:lstStyle/>
          <a:p>
            <a:endParaRPr lang="en-US"/>
          </a:p>
        </p:txBody>
      </p:sp>
      <p:sp>
        <p:nvSpPr>
          <p:cNvPr id="28" name="Shape 26"/>
          <p:cNvSpPr/>
          <p:nvPr/>
        </p:nvSpPr>
        <p:spPr>
          <a:xfrm>
            <a:off x="15830550" y="5543550"/>
            <a:ext cx="609600" cy="609600"/>
          </a:xfrm>
          <a:prstGeom prst="rect">
            <a:avLst/>
          </a:prstGeom>
          <a:solidFill>
            <a:srgbClr val="F1F0EC">
              <a:alpha val="7000"/>
            </a:srgbClr>
          </a:solidFill>
          <a:ln/>
        </p:spPr>
        <p:txBody>
          <a:bodyPr/>
          <a:lstStyle/>
          <a:p>
            <a:endParaRPr lang="en-US"/>
          </a:p>
        </p:txBody>
      </p:sp>
      <p:sp>
        <p:nvSpPr>
          <p:cNvPr id="29" name="Shape 27"/>
          <p:cNvSpPr/>
          <p:nvPr/>
        </p:nvSpPr>
        <p:spPr>
          <a:xfrm>
            <a:off x="16535400" y="5543550"/>
            <a:ext cx="609600" cy="609600"/>
          </a:xfrm>
          <a:prstGeom prst="rect">
            <a:avLst/>
          </a:prstGeom>
          <a:solidFill>
            <a:srgbClr val="F1F0EC">
              <a:alpha val="13000"/>
            </a:srgbClr>
          </a:solidFill>
          <a:ln/>
        </p:spPr>
        <p:txBody>
          <a:bodyPr/>
          <a:lstStyle/>
          <a:p>
            <a:endParaRPr lang="en-US"/>
          </a:p>
        </p:txBody>
      </p:sp>
      <p:sp>
        <p:nvSpPr>
          <p:cNvPr id="30" name="Shape 28"/>
          <p:cNvSpPr/>
          <p:nvPr/>
        </p:nvSpPr>
        <p:spPr>
          <a:xfrm>
            <a:off x="13716000" y="6248400"/>
            <a:ext cx="609600" cy="609600"/>
          </a:xfrm>
          <a:prstGeom prst="rect">
            <a:avLst/>
          </a:prstGeom>
          <a:solidFill>
            <a:srgbClr val="F1F0EC">
              <a:alpha val="9000"/>
            </a:srgbClr>
          </a:solidFill>
          <a:ln/>
        </p:spPr>
        <p:txBody>
          <a:bodyPr/>
          <a:lstStyle/>
          <a:p>
            <a:endParaRPr lang="en-US"/>
          </a:p>
        </p:txBody>
      </p:sp>
      <p:sp>
        <p:nvSpPr>
          <p:cNvPr id="31" name="Shape 29"/>
          <p:cNvSpPr/>
          <p:nvPr/>
        </p:nvSpPr>
        <p:spPr>
          <a:xfrm>
            <a:off x="14420850" y="6248400"/>
            <a:ext cx="609600" cy="609600"/>
          </a:xfrm>
          <a:prstGeom prst="rect">
            <a:avLst/>
          </a:prstGeom>
          <a:solidFill>
            <a:srgbClr val="E4572E">
              <a:alpha val="30000"/>
            </a:srgbClr>
          </a:solidFill>
          <a:ln/>
        </p:spPr>
        <p:txBody>
          <a:bodyPr/>
          <a:lstStyle/>
          <a:p>
            <a:endParaRPr lang="en-US"/>
          </a:p>
        </p:txBody>
      </p:sp>
      <p:sp>
        <p:nvSpPr>
          <p:cNvPr id="32" name="Shape 30"/>
          <p:cNvSpPr/>
          <p:nvPr/>
        </p:nvSpPr>
        <p:spPr>
          <a:xfrm>
            <a:off x="15125700" y="6248400"/>
            <a:ext cx="609600" cy="609600"/>
          </a:xfrm>
          <a:prstGeom prst="rect">
            <a:avLst/>
          </a:prstGeom>
          <a:solidFill>
            <a:srgbClr val="F1F0EC">
              <a:alpha val="15000"/>
            </a:srgbClr>
          </a:solidFill>
          <a:ln/>
        </p:spPr>
        <p:txBody>
          <a:bodyPr/>
          <a:lstStyle/>
          <a:p>
            <a:endParaRPr lang="en-US"/>
          </a:p>
        </p:txBody>
      </p:sp>
      <p:sp>
        <p:nvSpPr>
          <p:cNvPr id="33" name="Shape 31"/>
          <p:cNvSpPr/>
          <p:nvPr/>
        </p:nvSpPr>
        <p:spPr>
          <a:xfrm>
            <a:off x="15830550" y="6248400"/>
            <a:ext cx="609600" cy="609600"/>
          </a:xfrm>
          <a:prstGeom prst="rect">
            <a:avLst/>
          </a:prstGeom>
          <a:solidFill>
            <a:srgbClr val="F1F0EC">
              <a:alpha val="5000"/>
            </a:srgbClr>
          </a:solidFill>
          <a:ln/>
        </p:spPr>
        <p:txBody>
          <a:bodyPr/>
          <a:lstStyle/>
          <a:p>
            <a:endParaRPr lang="en-US"/>
          </a:p>
        </p:txBody>
      </p:sp>
      <p:sp>
        <p:nvSpPr>
          <p:cNvPr id="34" name="Shape 32"/>
          <p:cNvSpPr/>
          <p:nvPr/>
        </p:nvSpPr>
        <p:spPr>
          <a:xfrm>
            <a:off x="16535400" y="6248400"/>
            <a:ext cx="609600" cy="609600"/>
          </a:xfrm>
          <a:prstGeom prst="rect">
            <a:avLst/>
          </a:prstGeom>
          <a:solidFill>
            <a:srgbClr val="F1F0EC">
              <a:alpha val="10000"/>
            </a:srgbClr>
          </a:solidFill>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1F0EC"/>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MOTIVATION</a:t>
            </a:r>
            <a:endParaRPr lang="en-US" sz="1650" dirty="0"/>
          </a:p>
        </p:txBody>
      </p:sp>
      <p:sp>
        <p:nvSpPr>
          <p:cNvPr id="3" name="Text 1"/>
          <p:cNvSpPr/>
          <p:nvPr/>
        </p:nvSpPr>
        <p:spPr>
          <a:xfrm>
            <a:off x="1143000" y="1299210"/>
            <a:ext cx="16002000" cy="666750"/>
          </a:xfrm>
          <a:prstGeom prst="rect">
            <a:avLst/>
          </a:prstGeom>
          <a:noFill/>
          <a:ln/>
        </p:spPr>
        <p:txBody>
          <a:bodyPr wrap="square" lIns="25400" tIns="25400" rIns="25400" bIns="25400" rtlCol="0" anchor="t">
            <a:normAutofit lnSpcReduction="10000"/>
          </a:bodyPr>
          <a:lstStyle/>
          <a:p>
            <a:pPr marL="0" indent="0" algn="l">
              <a:lnSpc>
                <a:spcPct val="95330"/>
              </a:lnSpc>
              <a:buNone/>
            </a:pPr>
            <a:r>
              <a:rPr lang="en-US" sz="4500" b="1" dirty="0">
                <a:solidFill>
                  <a:srgbClr val="17171A"/>
                </a:solidFill>
                <a:latin typeface="Georgia" pitchFamily="34" charset="0"/>
                <a:ea typeface="Georgia" pitchFamily="34" charset="-122"/>
                <a:cs typeface="Georgia" pitchFamily="34" charset="-120"/>
              </a:rPr>
              <a:t>A Small Printed Patch Can Fool a Detector</a:t>
            </a:r>
            <a:endParaRPr lang="en-US" sz="4500" dirty="0"/>
          </a:p>
        </p:txBody>
      </p:sp>
      <p:sp>
        <p:nvSpPr>
          <p:cNvPr id="4" name="Text 2"/>
          <p:cNvSpPr/>
          <p:nvPr/>
        </p:nvSpPr>
        <p:spPr>
          <a:xfrm>
            <a:off x="942976" y="2461260"/>
            <a:ext cx="6675120" cy="3095625"/>
          </a:xfrm>
          <a:prstGeom prst="rect">
            <a:avLst/>
          </a:prstGeom>
          <a:noFill/>
          <a:ln/>
        </p:spPr>
        <p:txBody>
          <a:bodyPr wrap="square" lIns="25400" tIns="25400" rIns="25400" bIns="25400" rtlCol="0" anchor="t">
            <a:normAutofit/>
          </a:bodyPr>
          <a:lstStyle/>
          <a:p>
            <a:pPr marL="342900" indent="-342900" algn="l">
              <a:spcAft>
                <a:spcPts val="900"/>
              </a:spcAft>
              <a:buFont typeface="Arial" panose="020B0604020202020204" pitchFamily="34" charset="0"/>
              <a:buChar char="•"/>
            </a:pPr>
            <a:r>
              <a:rPr lang="en-US" sz="2400" dirty="0">
                <a:solidFill>
                  <a:srgbClr val="17171A"/>
                </a:solidFill>
                <a:latin typeface="Arial" pitchFamily="34" charset="0"/>
                <a:ea typeface="Arial" pitchFamily="34" charset="-122"/>
                <a:cs typeface="Arial" pitchFamily="34" charset="-120"/>
              </a:rPr>
              <a:t>Object detectors are at the center of autonomous driving, robotics and surveillance.</a:t>
            </a:r>
            <a:endParaRPr lang="en-US" sz="2400" dirty="0"/>
          </a:p>
          <a:p>
            <a:pPr marL="342900" indent="-342900">
              <a:spcAft>
                <a:spcPts val="900"/>
              </a:spcAft>
              <a:buFont typeface="Arial" panose="020B0604020202020204" pitchFamily="34" charset="0"/>
              <a:buChar char="•"/>
            </a:pPr>
            <a:r>
              <a:rPr lang="en-US" sz="2400" dirty="0">
                <a:solidFill>
                  <a:srgbClr val="17171A"/>
                </a:solidFill>
                <a:latin typeface="Arial" pitchFamily="34" charset="0"/>
                <a:cs typeface="Arial" pitchFamily="34" charset="-120"/>
              </a:rPr>
              <a:t>A single printed patch can be reused, scaled and repositioned across scenes.</a:t>
            </a:r>
          </a:p>
          <a:p>
            <a:pPr marL="342900" indent="-342900">
              <a:spcAft>
                <a:spcPts val="900"/>
              </a:spcAft>
              <a:buFont typeface="Arial" panose="020B0604020202020204" pitchFamily="34" charset="0"/>
              <a:buChar char="•"/>
            </a:pPr>
            <a:r>
              <a:rPr lang="en-US" sz="2400" dirty="0">
                <a:solidFill>
                  <a:srgbClr val="17171A"/>
                </a:solidFill>
                <a:latin typeface="Arial" pitchFamily="34" charset="0"/>
                <a:cs typeface="Arial" pitchFamily="34" charset="-120"/>
              </a:rPr>
              <a:t>Most deployed detectors are score-only black boxes; no gradients, no internals.</a:t>
            </a:r>
          </a:p>
        </p:txBody>
      </p:sp>
      <p:sp>
        <p:nvSpPr>
          <p:cNvPr id="5" name="Shape 3"/>
          <p:cNvSpPr/>
          <p:nvPr/>
        </p:nvSpPr>
        <p:spPr>
          <a:xfrm>
            <a:off x="1143000" y="6708299"/>
            <a:ext cx="6286500" cy="10636"/>
          </a:xfrm>
          <a:prstGeom prst="rect">
            <a:avLst/>
          </a:prstGeom>
          <a:solidFill>
            <a:srgbClr val="17171A"/>
          </a:solidFill>
          <a:ln/>
        </p:spPr>
        <p:txBody>
          <a:bodyPr/>
          <a:lstStyle/>
          <a:p>
            <a:endParaRPr lang="en-US"/>
          </a:p>
        </p:txBody>
      </p:sp>
      <p:sp>
        <p:nvSpPr>
          <p:cNvPr id="6" name="Text 4"/>
          <p:cNvSpPr/>
          <p:nvPr/>
        </p:nvSpPr>
        <p:spPr>
          <a:xfrm>
            <a:off x="1143000" y="6737985"/>
            <a:ext cx="6475095" cy="1375410"/>
          </a:xfrm>
          <a:prstGeom prst="rect">
            <a:avLst/>
          </a:prstGeom>
          <a:noFill/>
          <a:ln/>
        </p:spPr>
        <p:txBody>
          <a:bodyPr wrap="square" lIns="25400" tIns="25400" rIns="25400" bIns="25400" rtlCol="0" anchor="t">
            <a:normAutofit lnSpcReduction="10000"/>
          </a:bodyPr>
          <a:lstStyle/>
          <a:p>
            <a:pPr marL="0" indent="0" algn="l">
              <a:lnSpc>
                <a:spcPct val="110291"/>
              </a:lnSpc>
              <a:buNone/>
            </a:pPr>
            <a:r>
              <a:rPr lang="en-US" sz="2800" dirty="0">
                <a:solidFill>
                  <a:srgbClr val="17171A"/>
                </a:solidFill>
                <a:latin typeface="Georgia" pitchFamily="34" charset="0"/>
                <a:ea typeface="Georgia" pitchFamily="34" charset="-122"/>
                <a:cs typeface="Georgia" pitchFamily="34" charset="-120"/>
              </a:rPr>
              <a:t>How far can queries alone suppress detection, and how small can the patch be?</a:t>
            </a:r>
            <a:endParaRPr lang="en-US" sz="2800" dirty="0"/>
          </a:p>
        </p:txBody>
      </p:sp>
      <p:sp>
        <p:nvSpPr>
          <p:cNvPr id="7" name="Shape 5"/>
          <p:cNvSpPr/>
          <p:nvPr/>
        </p:nvSpPr>
        <p:spPr>
          <a:xfrm>
            <a:off x="8191499" y="2461260"/>
            <a:ext cx="4343400" cy="2969082"/>
          </a:xfrm>
          <a:prstGeom prst="rect">
            <a:avLst/>
          </a:prstGeom>
          <a:solidFill>
            <a:srgbClr val="E3E1DB"/>
          </a:solidFill>
          <a:ln/>
        </p:spPr>
        <p:txBody>
          <a:bodyPr/>
          <a:lstStyle/>
          <a:p>
            <a:endParaRPr lang="en-US"/>
          </a:p>
        </p:txBody>
      </p:sp>
      <p:sp>
        <p:nvSpPr>
          <p:cNvPr id="9" name="Text 6"/>
          <p:cNvSpPr/>
          <p:nvPr/>
        </p:nvSpPr>
        <p:spPr>
          <a:xfrm>
            <a:off x="8191500" y="5544642"/>
            <a:ext cx="4767262" cy="311468"/>
          </a:xfrm>
          <a:prstGeom prst="rect">
            <a:avLst/>
          </a:prstGeom>
          <a:noFill/>
          <a:ln/>
        </p:spPr>
        <p:txBody>
          <a:bodyPr wrap="square" lIns="25400" tIns="25400" rIns="25400" bIns="25400" rtlCol="0" anchor="t">
            <a:noAutofit/>
          </a:bodyPr>
          <a:lstStyle/>
          <a:p>
            <a:pPr marL="0" indent="0" algn="l">
              <a:buNone/>
            </a:pPr>
            <a:r>
              <a:rPr lang="en-US" sz="2000" dirty="0">
                <a:solidFill>
                  <a:srgbClr val="6C6C70"/>
                </a:solidFill>
                <a:latin typeface="Arial" pitchFamily="34" charset="0"/>
                <a:ea typeface="Arial" pitchFamily="34" charset="-122"/>
                <a:cs typeface="Arial" pitchFamily="34" charset="-120"/>
              </a:rPr>
              <a:t>Clean physical: </a:t>
            </a:r>
            <a:r>
              <a:rPr lang="en-US" sz="2000" dirty="0">
                <a:solidFill>
                  <a:srgbClr val="3C8C5A"/>
                </a:solidFill>
                <a:latin typeface="Arial" pitchFamily="34" charset="0"/>
                <a:ea typeface="Arial" pitchFamily="34" charset="-122"/>
                <a:cs typeface="Arial" pitchFamily="34" charset="-120"/>
              </a:rPr>
              <a:t>bicycle (0.95)</a:t>
            </a:r>
            <a:endParaRPr lang="en-US" sz="2000" dirty="0">
              <a:solidFill>
                <a:srgbClr val="3C8C5A"/>
              </a:solidFill>
            </a:endParaRPr>
          </a:p>
        </p:txBody>
      </p:sp>
      <p:sp>
        <p:nvSpPr>
          <p:cNvPr id="10" name="Shape 7"/>
          <p:cNvSpPr/>
          <p:nvPr/>
        </p:nvSpPr>
        <p:spPr>
          <a:xfrm>
            <a:off x="12811124" y="2461260"/>
            <a:ext cx="4343400" cy="2969082"/>
          </a:xfrm>
          <a:prstGeom prst="rect">
            <a:avLst/>
          </a:prstGeom>
          <a:solidFill>
            <a:srgbClr val="E3E1DB"/>
          </a:solidFill>
          <a:ln/>
        </p:spPr>
        <p:txBody>
          <a:bodyPr/>
          <a:lstStyle/>
          <a:p>
            <a:endParaRPr lang="en-US"/>
          </a:p>
        </p:txBody>
      </p:sp>
      <p:sp>
        <p:nvSpPr>
          <p:cNvPr id="12" name="Text 8"/>
          <p:cNvSpPr/>
          <p:nvPr/>
        </p:nvSpPr>
        <p:spPr>
          <a:xfrm>
            <a:off x="12811125" y="5544642"/>
            <a:ext cx="4767262" cy="311468"/>
          </a:xfrm>
          <a:prstGeom prst="rect">
            <a:avLst/>
          </a:prstGeom>
          <a:noFill/>
          <a:ln/>
        </p:spPr>
        <p:txBody>
          <a:bodyPr wrap="square" lIns="25400" tIns="25400" rIns="25400" bIns="25400" rtlCol="0" anchor="t">
            <a:noAutofit/>
          </a:bodyPr>
          <a:lstStyle/>
          <a:p>
            <a:pPr marL="0" indent="0" algn="l">
              <a:buNone/>
            </a:pPr>
            <a:r>
              <a:rPr lang="en-US" sz="2000" dirty="0">
                <a:solidFill>
                  <a:srgbClr val="6C6C70"/>
                </a:solidFill>
                <a:latin typeface="Arial" pitchFamily="34" charset="0"/>
                <a:ea typeface="Arial" pitchFamily="34" charset="-122"/>
                <a:cs typeface="Arial" pitchFamily="34" charset="-120"/>
              </a:rPr>
              <a:t>Patched: </a:t>
            </a:r>
            <a:r>
              <a:rPr lang="en-US" sz="2000" dirty="0">
                <a:solidFill>
                  <a:srgbClr val="E4572E"/>
                </a:solidFill>
                <a:latin typeface="Arial" pitchFamily="34" charset="0"/>
                <a:ea typeface="Arial" pitchFamily="34" charset="-122"/>
                <a:cs typeface="Arial" pitchFamily="34" charset="-120"/>
              </a:rPr>
              <a:t>motorbike (0.36)</a:t>
            </a:r>
            <a:endParaRPr lang="en-US" sz="2000" dirty="0"/>
          </a:p>
        </p:txBody>
      </p:sp>
      <p:sp>
        <p:nvSpPr>
          <p:cNvPr id="13" name="Shape 9"/>
          <p:cNvSpPr/>
          <p:nvPr/>
        </p:nvSpPr>
        <p:spPr>
          <a:xfrm>
            <a:off x="8191499" y="6177228"/>
            <a:ext cx="4343400" cy="2971800"/>
          </a:xfrm>
          <a:prstGeom prst="rect">
            <a:avLst/>
          </a:prstGeom>
          <a:solidFill>
            <a:srgbClr val="E3E1DB"/>
          </a:solidFill>
          <a:ln/>
        </p:spPr>
        <p:txBody>
          <a:bodyPr/>
          <a:lstStyle/>
          <a:p>
            <a:endParaRPr lang="en-US"/>
          </a:p>
        </p:txBody>
      </p:sp>
      <p:sp>
        <p:nvSpPr>
          <p:cNvPr id="15" name="Text 10"/>
          <p:cNvSpPr/>
          <p:nvPr/>
        </p:nvSpPr>
        <p:spPr>
          <a:xfrm>
            <a:off x="8191500" y="9129982"/>
            <a:ext cx="4767262" cy="311467"/>
          </a:xfrm>
          <a:prstGeom prst="rect">
            <a:avLst/>
          </a:prstGeom>
          <a:noFill/>
          <a:ln/>
        </p:spPr>
        <p:txBody>
          <a:bodyPr wrap="square" lIns="25400" tIns="25400" rIns="25400" bIns="25400" rtlCol="0" anchor="t">
            <a:noAutofit/>
          </a:bodyPr>
          <a:lstStyle/>
          <a:p>
            <a:pPr marL="0" indent="0" algn="l">
              <a:buNone/>
            </a:pPr>
            <a:r>
              <a:rPr lang="en-US" sz="2000" dirty="0">
                <a:solidFill>
                  <a:srgbClr val="6C6C70"/>
                </a:solidFill>
                <a:latin typeface="Arial" pitchFamily="34" charset="0"/>
                <a:ea typeface="Arial" pitchFamily="34" charset="-122"/>
                <a:cs typeface="Arial" pitchFamily="34" charset="-120"/>
              </a:rPr>
              <a:t>Clean digital: </a:t>
            </a:r>
            <a:r>
              <a:rPr lang="en-US" sz="2000" dirty="0">
                <a:solidFill>
                  <a:srgbClr val="3C8C5A"/>
                </a:solidFill>
                <a:latin typeface="Arial" pitchFamily="34" charset="0"/>
                <a:ea typeface="Arial" pitchFamily="34" charset="-122"/>
                <a:cs typeface="Arial" pitchFamily="34" charset="-120"/>
              </a:rPr>
              <a:t>boat (0.91)</a:t>
            </a:r>
            <a:endParaRPr lang="en-US" sz="2000" dirty="0">
              <a:solidFill>
                <a:srgbClr val="3C8C5A"/>
              </a:solidFill>
            </a:endParaRPr>
          </a:p>
        </p:txBody>
      </p:sp>
      <p:sp>
        <p:nvSpPr>
          <p:cNvPr id="16" name="Shape 11"/>
          <p:cNvSpPr/>
          <p:nvPr/>
        </p:nvSpPr>
        <p:spPr>
          <a:xfrm>
            <a:off x="12811124" y="6177228"/>
            <a:ext cx="4343400" cy="2971800"/>
          </a:xfrm>
          <a:prstGeom prst="rect">
            <a:avLst/>
          </a:prstGeom>
          <a:solidFill>
            <a:srgbClr val="E3E1DB"/>
          </a:solidFill>
          <a:ln/>
        </p:spPr>
        <p:txBody>
          <a:bodyPr/>
          <a:lstStyle/>
          <a:p>
            <a:endParaRPr lang="en-US"/>
          </a:p>
        </p:txBody>
      </p:sp>
      <p:sp>
        <p:nvSpPr>
          <p:cNvPr id="18" name="Text 12"/>
          <p:cNvSpPr/>
          <p:nvPr/>
        </p:nvSpPr>
        <p:spPr>
          <a:xfrm>
            <a:off x="12811125" y="9129982"/>
            <a:ext cx="4767262" cy="311467"/>
          </a:xfrm>
          <a:prstGeom prst="rect">
            <a:avLst/>
          </a:prstGeom>
          <a:noFill/>
          <a:ln/>
        </p:spPr>
        <p:txBody>
          <a:bodyPr wrap="square" lIns="25400" tIns="25400" rIns="25400" bIns="25400" rtlCol="0" anchor="t">
            <a:normAutofit fontScale="92500" lnSpcReduction="10000"/>
          </a:bodyPr>
          <a:lstStyle/>
          <a:p>
            <a:pPr marL="0" indent="0" algn="l">
              <a:buNone/>
            </a:pPr>
            <a:r>
              <a:rPr lang="en-US" sz="2000" dirty="0">
                <a:solidFill>
                  <a:srgbClr val="6C6C70"/>
                </a:solidFill>
                <a:latin typeface="Arial" pitchFamily="34" charset="0"/>
                <a:ea typeface="Arial" pitchFamily="34" charset="-122"/>
                <a:cs typeface="Arial" pitchFamily="34" charset="-120"/>
              </a:rPr>
              <a:t>Patched: </a:t>
            </a:r>
            <a:r>
              <a:rPr lang="en-US" sz="2000" dirty="0">
                <a:solidFill>
                  <a:srgbClr val="E4572E"/>
                </a:solidFill>
                <a:latin typeface="Arial" pitchFamily="34" charset="0"/>
                <a:ea typeface="Arial" pitchFamily="34" charset="-122"/>
                <a:cs typeface="Arial" pitchFamily="34" charset="-120"/>
              </a:rPr>
              <a:t>cat (0.92)</a:t>
            </a:r>
            <a:endParaRPr lang="en-US" sz="2000" dirty="0"/>
          </a:p>
        </p:txBody>
      </p:sp>
      <p:sp>
        <p:nvSpPr>
          <p:cNvPr id="19" name="Text 13"/>
          <p:cNvSpPr/>
          <p:nvPr/>
        </p:nvSpPr>
        <p:spPr>
          <a:xfrm>
            <a:off x="1143000" y="9442132"/>
            <a:ext cx="3657346"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PATCHBANDIT · ICIP 2026</a:t>
            </a:r>
            <a:endParaRPr lang="en-US" sz="1800" dirty="0"/>
          </a:p>
        </p:txBody>
      </p:sp>
      <p:sp>
        <p:nvSpPr>
          <p:cNvPr id="20" name="Text 14"/>
          <p:cNvSpPr/>
          <p:nvPr/>
        </p:nvSpPr>
        <p:spPr>
          <a:xfrm>
            <a:off x="16994981" y="9442132"/>
            <a:ext cx="226219"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2</a:t>
            </a:r>
            <a:endParaRPr lang="en-US" sz="1800" dirty="0"/>
          </a:p>
        </p:txBody>
      </p:sp>
      <p:pic>
        <p:nvPicPr>
          <p:cNvPr id="22" name="Picture 21">
            <a:extLst>
              <a:ext uri="{FF2B5EF4-FFF2-40B4-BE49-F238E27FC236}">
                <a16:creationId xmlns:a16="http://schemas.microsoft.com/office/drawing/2014/main" id="{141A6235-1215-267D-9C03-C4B90D555E37}"/>
              </a:ext>
            </a:extLst>
          </p:cNvPr>
          <p:cNvPicPr>
            <a:picLocks noChangeAspect="1"/>
          </p:cNvPicPr>
          <p:nvPr/>
        </p:nvPicPr>
        <p:blipFill>
          <a:blip r:embed="rId3"/>
          <a:stretch>
            <a:fillRect/>
          </a:stretch>
        </p:blipFill>
        <p:spPr>
          <a:xfrm>
            <a:off x="13503591" y="2509229"/>
            <a:ext cx="2828581" cy="2828581"/>
          </a:xfrm>
          <a:prstGeom prst="rect">
            <a:avLst/>
          </a:prstGeom>
        </p:spPr>
      </p:pic>
      <p:pic>
        <p:nvPicPr>
          <p:cNvPr id="24" name="Picture 23">
            <a:extLst>
              <a:ext uri="{FF2B5EF4-FFF2-40B4-BE49-F238E27FC236}">
                <a16:creationId xmlns:a16="http://schemas.microsoft.com/office/drawing/2014/main" id="{4EC30244-E533-F167-2CFE-7E79A7EDF440}"/>
              </a:ext>
            </a:extLst>
          </p:cNvPr>
          <p:cNvPicPr>
            <a:picLocks noChangeAspect="1"/>
          </p:cNvPicPr>
          <p:nvPr/>
        </p:nvPicPr>
        <p:blipFill>
          <a:blip r:embed="rId4"/>
          <a:stretch>
            <a:fillRect/>
          </a:stretch>
        </p:blipFill>
        <p:spPr>
          <a:xfrm>
            <a:off x="8948908" y="2531510"/>
            <a:ext cx="2828581" cy="2828581"/>
          </a:xfrm>
          <a:prstGeom prst="rect">
            <a:avLst/>
          </a:prstGeom>
        </p:spPr>
      </p:pic>
      <p:pic>
        <p:nvPicPr>
          <p:cNvPr id="26" name="Picture 25">
            <a:extLst>
              <a:ext uri="{FF2B5EF4-FFF2-40B4-BE49-F238E27FC236}">
                <a16:creationId xmlns:a16="http://schemas.microsoft.com/office/drawing/2014/main" id="{C55B6248-03FB-C223-2BEC-F15153541C27}"/>
              </a:ext>
            </a:extLst>
          </p:cNvPr>
          <p:cNvPicPr>
            <a:picLocks noChangeAspect="1"/>
          </p:cNvPicPr>
          <p:nvPr/>
        </p:nvPicPr>
        <p:blipFill>
          <a:blip r:embed="rId5"/>
          <a:stretch>
            <a:fillRect/>
          </a:stretch>
        </p:blipFill>
        <p:spPr>
          <a:xfrm>
            <a:off x="8476674" y="6520128"/>
            <a:ext cx="3773050" cy="2286000"/>
          </a:xfrm>
          <a:prstGeom prst="rect">
            <a:avLst/>
          </a:prstGeom>
        </p:spPr>
      </p:pic>
      <p:pic>
        <p:nvPicPr>
          <p:cNvPr id="28" name="Picture 27">
            <a:extLst>
              <a:ext uri="{FF2B5EF4-FFF2-40B4-BE49-F238E27FC236}">
                <a16:creationId xmlns:a16="http://schemas.microsoft.com/office/drawing/2014/main" id="{B0FBFBED-EF05-D848-DB78-40B07FC6410D}"/>
              </a:ext>
            </a:extLst>
          </p:cNvPr>
          <p:cNvPicPr>
            <a:picLocks noChangeAspect="1"/>
          </p:cNvPicPr>
          <p:nvPr/>
        </p:nvPicPr>
        <p:blipFill>
          <a:blip r:embed="rId6"/>
          <a:stretch>
            <a:fillRect/>
          </a:stretch>
        </p:blipFill>
        <p:spPr>
          <a:xfrm>
            <a:off x="13094153" y="6520128"/>
            <a:ext cx="3777343" cy="2286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1F0EC"/>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WHY IT MATTERS</a:t>
            </a:r>
            <a:endParaRPr lang="en-US" sz="1650" dirty="0"/>
          </a:p>
        </p:txBody>
      </p:sp>
      <p:sp>
        <p:nvSpPr>
          <p:cNvPr id="3" name="Text 1"/>
          <p:cNvSpPr/>
          <p:nvPr/>
        </p:nvSpPr>
        <p:spPr>
          <a:xfrm>
            <a:off x="1143000" y="1299210"/>
            <a:ext cx="17602200" cy="666750"/>
          </a:xfrm>
          <a:prstGeom prst="rect">
            <a:avLst/>
          </a:prstGeom>
          <a:noFill/>
          <a:ln/>
        </p:spPr>
        <p:txBody>
          <a:bodyPr wrap="square" lIns="25400" tIns="25400" rIns="25400" bIns="25400" rtlCol="0" anchor="t">
            <a:normAutofit lnSpcReduction="10000"/>
          </a:bodyPr>
          <a:lstStyle/>
          <a:p>
            <a:pPr marL="0" indent="0" algn="l">
              <a:lnSpc>
                <a:spcPct val="95330"/>
              </a:lnSpc>
              <a:buNone/>
            </a:pPr>
            <a:r>
              <a:rPr lang="en-US" sz="4500" b="1" dirty="0">
                <a:solidFill>
                  <a:srgbClr val="17171A"/>
                </a:solidFill>
                <a:latin typeface="Georgia" pitchFamily="34" charset="0"/>
                <a:ea typeface="Georgia" pitchFamily="34" charset="-122"/>
                <a:cs typeface="Georgia" pitchFamily="34" charset="-120"/>
              </a:rPr>
              <a:t>Three Gaps in Prior Patch Attacks</a:t>
            </a:r>
            <a:endParaRPr lang="en-US" sz="4500" dirty="0"/>
          </a:p>
        </p:txBody>
      </p:sp>
      <p:sp>
        <p:nvSpPr>
          <p:cNvPr id="4" name="Shape 2"/>
          <p:cNvSpPr/>
          <p:nvPr/>
        </p:nvSpPr>
        <p:spPr>
          <a:xfrm>
            <a:off x="1143000" y="2594610"/>
            <a:ext cx="16002000" cy="10636"/>
          </a:xfrm>
          <a:prstGeom prst="rect">
            <a:avLst/>
          </a:prstGeom>
          <a:solidFill>
            <a:srgbClr val="17171A"/>
          </a:solidFill>
          <a:ln/>
        </p:spPr>
        <p:txBody>
          <a:bodyPr/>
          <a:lstStyle/>
          <a:p>
            <a:endParaRPr lang="en-US"/>
          </a:p>
        </p:txBody>
      </p:sp>
      <p:sp>
        <p:nvSpPr>
          <p:cNvPr id="5" name="Text 3"/>
          <p:cNvSpPr/>
          <p:nvPr/>
        </p:nvSpPr>
        <p:spPr>
          <a:xfrm>
            <a:off x="1143000" y="3181429"/>
            <a:ext cx="1219200" cy="647700"/>
          </a:xfrm>
          <a:prstGeom prst="rect">
            <a:avLst/>
          </a:prstGeom>
          <a:noFill/>
          <a:ln/>
        </p:spPr>
        <p:txBody>
          <a:bodyPr wrap="square" lIns="25400" tIns="25400" rIns="25400" bIns="25400" rtlCol="0" anchor="t">
            <a:normAutofit lnSpcReduction="10000"/>
          </a:bodyPr>
          <a:lstStyle/>
          <a:p>
            <a:pPr marL="0" indent="0" algn="l">
              <a:lnSpc>
                <a:spcPct val="86839"/>
              </a:lnSpc>
              <a:buNone/>
            </a:pPr>
            <a:r>
              <a:rPr lang="en-US" sz="4800" dirty="0">
                <a:solidFill>
                  <a:srgbClr val="E4572E"/>
                </a:solidFill>
                <a:latin typeface="Georgia" pitchFamily="34" charset="0"/>
                <a:ea typeface="Georgia" pitchFamily="34" charset="-122"/>
                <a:cs typeface="Georgia" pitchFamily="34" charset="-120"/>
              </a:rPr>
              <a:t>01</a:t>
            </a:r>
            <a:endParaRPr lang="en-US" sz="4800" dirty="0"/>
          </a:p>
        </p:txBody>
      </p:sp>
      <p:sp>
        <p:nvSpPr>
          <p:cNvPr id="6" name="Text 4"/>
          <p:cNvSpPr/>
          <p:nvPr/>
        </p:nvSpPr>
        <p:spPr>
          <a:xfrm>
            <a:off x="2743200" y="3272869"/>
            <a:ext cx="5448300" cy="464820"/>
          </a:xfrm>
          <a:prstGeom prst="rect">
            <a:avLst/>
          </a:prstGeom>
          <a:noFill/>
          <a:ln/>
        </p:spPr>
        <p:txBody>
          <a:bodyPr wrap="square" lIns="25400" tIns="25400" rIns="25400" bIns="25400" rtlCol="0" anchor="t">
            <a:normAutofit lnSpcReduction="10000"/>
          </a:bodyPr>
          <a:lstStyle/>
          <a:p>
            <a:pPr marL="0" indent="0" algn="l">
              <a:buNone/>
            </a:pPr>
            <a:r>
              <a:rPr lang="en-US" sz="2850" b="1" dirty="0">
                <a:solidFill>
                  <a:srgbClr val="17171A"/>
                </a:solidFill>
                <a:latin typeface="Arial" pitchFamily="34" charset="0"/>
                <a:ea typeface="Arial" pitchFamily="34" charset="-122"/>
                <a:cs typeface="Arial" pitchFamily="34" charset="-120"/>
              </a:rPr>
              <a:t>Joint optimization</a:t>
            </a:r>
            <a:endParaRPr lang="en-US" sz="2850" dirty="0"/>
          </a:p>
        </p:txBody>
      </p:sp>
      <p:sp>
        <p:nvSpPr>
          <p:cNvPr id="7" name="Text 5"/>
          <p:cNvSpPr/>
          <p:nvPr/>
        </p:nvSpPr>
        <p:spPr>
          <a:xfrm>
            <a:off x="8153400" y="3071892"/>
            <a:ext cx="9261348" cy="866775"/>
          </a:xfrm>
          <a:prstGeom prst="rect">
            <a:avLst/>
          </a:prstGeom>
          <a:noFill/>
          <a:ln/>
        </p:spPr>
        <p:txBody>
          <a:bodyPr wrap="square" lIns="25400" tIns="25400" rIns="25400" bIns="25400" rtlCol="0" anchor="ctr">
            <a:noAutofit/>
          </a:bodyPr>
          <a:lstStyle/>
          <a:p>
            <a:pPr marL="0" indent="0" algn="l">
              <a:lnSpc>
                <a:spcPct val="122191"/>
              </a:lnSpc>
              <a:buNone/>
            </a:pPr>
            <a:r>
              <a:rPr lang="en-US" sz="2800" dirty="0">
                <a:solidFill>
                  <a:srgbClr val="6C6C70"/>
                </a:solidFill>
                <a:latin typeface="Arial" pitchFamily="34" charset="0"/>
                <a:ea typeface="Arial" pitchFamily="34" charset="-122"/>
                <a:cs typeface="Arial" pitchFamily="34" charset="-120"/>
              </a:rPr>
              <a:t>Location, texture and size are rarely optimized together under a tight query budget.</a:t>
            </a:r>
            <a:endParaRPr lang="en-US" sz="2800" dirty="0"/>
          </a:p>
        </p:txBody>
      </p:sp>
      <p:sp>
        <p:nvSpPr>
          <p:cNvPr id="8" name="Shape 6"/>
          <p:cNvSpPr/>
          <p:nvPr/>
        </p:nvSpPr>
        <p:spPr>
          <a:xfrm>
            <a:off x="1143000" y="4367213"/>
            <a:ext cx="16002000" cy="10636"/>
          </a:xfrm>
          <a:prstGeom prst="rect">
            <a:avLst/>
          </a:prstGeom>
          <a:solidFill>
            <a:srgbClr val="DFDDD7"/>
          </a:solidFill>
          <a:ln/>
        </p:spPr>
        <p:txBody>
          <a:bodyPr/>
          <a:lstStyle/>
          <a:p>
            <a:endParaRPr lang="en-US"/>
          </a:p>
        </p:txBody>
      </p:sp>
      <p:sp>
        <p:nvSpPr>
          <p:cNvPr id="9" name="Text 7"/>
          <p:cNvSpPr/>
          <p:nvPr/>
        </p:nvSpPr>
        <p:spPr>
          <a:xfrm>
            <a:off x="1143000" y="4954032"/>
            <a:ext cx="1219200" cy="647700"/>
          </a:xfrm>
          <a:prstGeom prst="rect">
            <a:avLst/>
          </a:prstGeom>
          <a:noFill/>
          <a:ln/>
        </p:spPr>
        <p:txBody>
          <a:bodyPr wrap="square" lIns="25400" tIns="25400" rIns="25400" bIns="25400" rtlCol="0" anchor="t">
            <a:normAutofit lnSpcReduction="10000"/>
          </a:bodyPr>
          <a:lstStyle/>
          <a:p>
            <a:pPr marL="0" indent="0" algn="l">
              <a:lnSpc>
                <a:spcPct val="86839"/>
              </a:lnSpc>
              <a:buNone/>
            </a:pPr>
            <a:r>
              <a:rPr lang="en-US" sz="4800" dirty="0">
                <a:solidFill>
                  <a:srgbClr val="E4572E"/>
                </a:solidFill>
                <a:latin typeface="Georgia" pitchFamily="34" charset="0"/>
                <a:ea typeface="Georgia" pitchFamily="34" charset="-122"/>
                <a:cs typeface="Georgia" pitchFamily="34" charset="-120"/>
              </a:rPr>
              <a:t>02</a:t>
            </a:r>
            <a:endParaRPr lang="en-US" sz="4800" dirty="0"/>
          </a:p>
        </p:txBody>
      </p:sp>
      <p:sp>
        <p:nvSpPr>
          <p:cNvPr id="10" name="Text 8"/>
          <p:cNvSpPr/>
          <p:nvPr/>
        </p:nvSpPr>
        <p:spPr>
          <a:xfrm>
            <a:off x="2743200" y="5045472"/>
            <a:ext cx="5448300" cy="464820"/>
          </a:xfrm>
          <a:prstGeom prst="rect">
            <a:avLst/>
          </a:prstGeom>
          <a:noFill/>
          <a:ln/>
        </p:spPr>
        <p:txBody>
          <a:bodyPr wrap="square" lIns="25400" tIns="25400" rIns="25400" bIns="25400" rtlCol="0" anchor="t">
            <a:normAutofit lnSpcReduction="10000"/>
          </a:bodyPr>
          <a:lstStyle/>
          <a:p>
            <a:pPr marL="0" indent="0" algn="l">
              <a:buNone/>
            </a:pPr>
            <a:r>
              <a:rPr lang="en-US" sz="2850" b="1" dirty="0">
                <a:solidFill>
                  <a:srgbClr val="17171A"/>
                </a:solidFill>
                <a:latin typeface="Arial" pitchFamily="34" charset="0"/>
                <a:ea typeface="Arial" pitchFamily="34" charset="-122"/>
                <a:cs typeface="Arial" pitchFamily="34" charset="-120"/>
              </a:rPr>
              <a:t>Visual footprint</a:t>
            </a:r>
            <a:endParaRPr lang="en-US" sz="2850" dirty="0"/>
          </a:p>
        </p:txBody>
      </p:sp>
      <p:sp>
        <p:nvSpPr>
          <p:cNvPr id="11" name="Text 9"/>
          <p:cNvSpPr/>
          <p:nvPr/>
        </p:nvSpPr>
        <p:spPr>
          <a:xfrm>
            <a:off x="8153400" y="4844495"/>
            <a:ext cx="9261348" cy="866775"/>
          </a:xfrm>
          <a:prstGeom prst="rect">
            <a:avLst/>
          </a:prstGeom>
          <a:noFill/>
          <a:ln/>
        </p:spPr>
        <p:txBody>
          <a:bodyPr wrap="square" lIns="25400" tIns="25400" rIns="25400" bIns="25400" rtlCol="0" anchor="ctr">
            <a:noAutofit/>
          </a:bodyPr>
          <a:lstStyle/>
          <a:p>
            <a:pPr marL="0" indent="0" algn="l">
              <a:lnSpc>
                <a:spcPct val="122191"/>
              </a:lnSpc>
              <a:buNone/>
            </a:pPr>
            <a:r>
              <a:rPr lang="en-US" sz="2800" dirty="0">
                <a:solidFill>
                  <a:srgbClr val="6C6C70"/>
                </a:solidFill>
                <a:latin typeface="Arial" pitchFamily="34" charset="0"/>
                <a:ea typeface="Arial" pitchFamily="34" charset="-122"/>
                <a:cs typeface="Arial" pitchFamily="34" charset="-120"/>
              </a:rPr>
              <a:t>Success is seldom tied to patch area, despite its importance for real-world stealth.</a:t>
            </a:r>
            <a:endParaRPr lang="en-US" sz="2800" dirty="0"/>
          </a:p>
        </p:txBody>
      </p:sp>
      <p:sp>
        <p:nvSpPr>
          <p:cNvPr id="12" name="Shape 10"/>
          <p:cNvSpPr/>
          <p:nvPr/>
        </p:nvSpPr>
        <p:spPr>
          <a:xfrm>
            <a:off x="1143000" y="7912417"/>
            <a:ext cx="16002000" cy="10636"/>
          </a:xfrm>
          <a:prstGeom prst="rect">
            <a:avLst/>
          </a:prstGeom>
          <a:solidFill>
            <a:srgbClr val="DFDDD7"/>
          </a:solidFill>
          <a:ln/>
        </p:spPr>
        <p:txBody>
          <a:bodyPr/>
          <a:lstStyle/>
          <a:p>
            <a:endParaRPr lang="en-US"/>
          </a:p>
        </p:txBody>
      </p:sp>
      <p:sp>
        <p:nvSpPr>
          <p:cNvPr id="13" name="Shape 11"/>
          <p:cNvSpPr/>
          <p:nvPr/>
        </p:nvSpPr>
        <p:spPr>
          <a:xfrm>
            <a:off x="1143000" y="6139815"/>
            <a:ext cx="16002000" cy="10636"/>
          </a:xfrm>
          <a:prstGeom prst="rect">
            <a:avLst/>
          </a:prstGeom>
          <a:solidFill>
            <a:srgbClr val="DFDDD7"/>
          </a:solidFill>
          <a:ln/>
        </p:spPr>
        <p:txBody>
          <a:bodyPr/>
          <a:lstStyle/>
          <a:p>
            <a:endParaRPr lang="en-US"/>
          </a:p>
        </p:txBody>
      </p:sp>
      <p:sp>
        <p:nvSpPr>
          <p:cNvPr id="14" name="Text 12"/>
          <p:cNvSpPr/>
          <p:nvPr/>
        </p:nvSpPr>
        <p:spPr>
          <a:xfrm>
            <a:off x="1143000" y="6726634"/>
            <a:ext cx="1219200" cy="647700"/>
          </a:xfrm>
          <a:prstGeom prst="rect">
            <a:avLst/>
          </a:prstGeom>
          <a:noFill/>
          <a:ln/>
        </p:spPr>
        <p:txBody>
          <a:bodyPr wrap="square" lIns="25400" tIns="25400" rIns="25400" bIns="25400" rtlCol="0" anchor="t">
            <a:normAutofit lnSpcReduction="10000"/>
          </a:bodyPr>
          <a:lstStyle/>
          <a:p>
            <a:pPr marL="0" indent="0" algn="l">
              <a:lnSpc>
                <a:spcPct val="86839"/>
              </a:lnSpc>
              <a:buNone/>
            </a:pPr>
            <a:r>
              <a:rPr lang="en-US" sz="4800" dirty="0">
                <a:solidFill>
                  <a:srgbClr val="E4572E"/>
                </a:solidFill>
                <a:latin typeface="Georgia" pitchFamily="34" charset="0"/>
                <a:ea typeface="Georgia" pitchFamily="34" charset="-122"/>
                <a:cs typeface="Georgia" pitchFamily="34" charset="-120"/>
              </a:rPr>
              <a:t>03</a:t>
            </a:r>
            <a:endParaRPr lang="en-US" sz="4800" dirty="0"/>
          </a:p>
        </p:txBody>
      </p:sp>
      <p:sp>
        <p:nvSpPr>
          <p:cNvPr id="15" name="Text 13"/>
          <p:cNvSpPr/>
          <p:nvPr/>
        </p:nvSpPr>
        <p:spPr>
          <a:xfrm>
            <a:off x="2743200" y="6818074"/>
            <a:ext cx="5448300" cy="464820"/>
          </a:xfrm>
          <a:prstGeom prst="rect">
            <a:avLst/>
          </a:prstGeom>
          <a:noFill/>
          <a:ln/>
        </p:spPr>
        <p:txBody>
          <a:bodyPr wrap="square" lIns="25400" tIns="25400" rIns="25400" bIns="25400" rtlCol="0" anchor="t">
            <a:normAutofit lnSpcReduction="10000"/>
          </a:bodyPr>
          <a:lstStyle/>
          <a:p>
            <a:pPr marL="0" indent="0" algn="l">
              <a:buNone/>
            </a:pPr>
            <a:r>
              <a:rPr lang="en-US" sz="2850" b="1" dirty="0">
                <a:solidFill>
                  <a:srgbClr val="17171A"/>
                </a:solidFill>
                <a:latin typeface="Arial" pitchFamily="34" charset="0"/>
                <a:ea typeface="Arial" pitchFamily="34" charset="-122"/>
                <a:cs typeface="Arial" pitchFamily="34" charset="-120"/>
              </a:rPr>
              <a:t>EOT ≠ plain-view success</a:t>
            </a:r>
            <a:endParaRPr lang="en-US" sz="2850" dirty="0"/>
          </a:p>
        </p:txBody>
      </p:sp>
      <p:sp>
        <p:nvSpPr>
          <p:cNvPr id="16" name="Text 14"/>
          <p:cNvSpPr/>
          <p:nvPr/>
        </p:nvSpPr>
        <p:spPr>
          <a:xfrm>
            <a:off x="8153400" y="6617097"/>
            <a:ext cx="9261348" cy="866775"/>
          </a:xfrm>
          <a:prstGeom prst="rect">
            <a:avLst/>
          </a:prstGeom>
          <a:noFill/>
          <a:ln/>
        </p:spPr>
        <p:txBody>
          <a:bodyPr wrap="square" lIns="25400" tIns="25400" rIns="25400" bIns="25400" rtlCol="0" anchor="ctr">
            <a:normAutofit fontScale="92500" lnSpcReduction="20000"/>
          </a:bodyPr>
          <a:lstStyle/>
          <a:p>
            <a:pPr marL="0" indent="0" algn="l">
              <a:lnSpc>
                <a:spcPct val="122191"/>
              </a:lnSpc>
              <a:buNone/>
            </a:pPr>
            <a:r>
              <a:rPr lang="en-US" sz="2800" dirty="0">
                <a:solidFill>
                  <a:srgbClr val="6C6C70"/>
                </a:solidFill>
                <a:latin typeface="Arial" pitchFamily="34" charset="0"/>
                <a:ea typeface="Arial" pitchFamily="34" charset="-122"/>
                <a:cs typeface="Arial" pitchFamily="34" charset="-120"/>
              </a:rPr>
              <a:t>Averaging over transformations can mask failure on the actual deployed camera view.</a:t>
            </a:r>
            <a:endParaRPr lang="en-US" sz="2800" dirty="0"/>
          </a:p>
        </p:txBody>
      </p:sp>
      <p:sp>
        <p:nvSpPr>
          <p:cNvPr id="17" name="Shape 15"/>
          <p:cNvSpPr/>
          <p:nvPr/>
        </p:nvSpPr>
        <p:spPr>
          <a:xfrm>
            <a:off x="1143000" y="8090535"/>
            <a:ext cx="16002000" cy="1008698"/>
          </a:xfrm>
          <a:prstGeom prst="rect">
            <a:avLst/>
          </a:prstGeom>
          <a:solidFill>
            <a:srgbClr val="17171A"/>
          </a:solidFill>
          <a:ln/>
        </p:spPr>
        <p:txBody>
          <a:bodyPr/>
          <a:lstStyle/>
          <a:p>
            <a:endParaRPr lang="en-US"/>
          </a:p>
        </p:txBody>
      </p:sp>
      <p:grpSp>
        <p:nvGrpSpPr>
          <p:cNvPr id="22" name="Group 21">
            <a:extLst>
              <a:ext uri="{FF2B5EF4-FFF2-40B4-BE49-F238E27FC236}">
                <a16:creationId xmlns:a16="http://schemas.microsoft.com/office/drawing/2014/main" id="{07A3C417-7592-E351-6ADE-8009585ECF31}"/>
              </a:ext>
            </a:extLst>
          </p:cNvPr>
          <p:cNvGrpSpPr/>
          <p:nvPr/>
        </p:nvGrpSpPr>
        <p:grpSpPr>
          <a:xfrm>
            <a:off x="4580167" y="8395335"/>
            <a:ext cx="9127666" cy="399098"/>
            <a:chOff x="415724" y="8414385"/>
            <a:chExt cx="9127666" cy="399098"/>
          </a:xfrm>
        </p:grpSpPr>
        <p:sp>
          <p:nvSpPr>
            <p:cNvPr id="18" name="Text 16"/>
            <p:cNvSpPr/>
            <p:nvPr/>
          </p:nvSpPr>
          <p:spPr>
            <a:xfrm>
              <a:off x="415724" y="8441770"/>
              <a:ext cx="2528978" cy="344329"/>
            </a:xfrm>
            <a:prstGeom prst="rect">
              <a:avLst/>
            </a:prstGeom>
            <a:noFill/>
            <a:ln/>
          </p:spPr>
          <p:txBody>
            <a:bodyPr wrap="square" lIns="25400" tIns="25400" rIns="25400" bIns="25400" rtlCol="0" anchor="t">
              <a:noAutofit/>
            </a:bodyPr>
            <a:lstStyle/>
            <a:p>
              <a:pPr marL="0" indent="0" algn="l">
                <a:buNone/>
              </a:pPr>
              <a:r>
                <a:rPr lang="en-US" sz="2600" b="1" kern="0" spc="297" dirty="0">
                  <a:solidFill>
                    <a:srgbClr val="E4572E"/>
                  </a:solidFill>
                  <a:latin typeface="Arial" pitchFamily="34" charset="0"/>
                  <a:ea typeface="Arial" pitchFamily="34" charset="-122"/>
                  <a:cs typeface="Arial" pitchFamily="34" charset="-120"/>
                </a:rPr>
                <a:t>OUR CLAIM</a:t>
              </a:r>
              <a:endParaRPr lang="en-US" sz="2600" dirty="0"/>
            </a:p>
          </p:txBody>
        </p:sp>
        <p:sp>
          <p:nvSpPr>
            <p:cNvPr id="19" name="Text 17"/>
            <p:cNvSpPr/>
            <p:nvPr/>
          </p:nvSpPr>
          <p:spPr>
            <a:xfrm>
              <a:off x="3028310" y="8414385"/>
              <a:ext cx="6515080" cy="399098"/>
            </a:xfrm>
            <a:prstGeom prst="rect">
              <a:avLst/>
            </a:prstGeom>
            <a:noFill/>
            <a:ln/>
          </p:spPr>
          <p:txBody>
            <a:bodyPr wrap="square" lIns="25400" tIns="25400" rIns="25400" bIns="25400" rtlCol="0" anchor="t">
              <a:noAutofit/>
            </a:bodyPr>
            <a:lstStyle/>
            <a:p>
              <a:pPr marL="0" indent="0" algn="l">
                <a:buNone/>
              </a:pPr>
              <a:r>
                <a:rPr lang="en-US" sz="2600" dirty="0">
                  <a:solidFill>
                    <a:srgbClr val="F1F0EC"/>
                  </a:solidFill>
                  <a:latin typeface="Arial" pitchFamily="34" charset="0"/>
                  <a:ea typeface="Arial" pitchFamily="34" charset="-122"/>
                  <a:cs typeface="Arial" pitchFamily="34" charset="-120"/>
                </a:rPr>
                <a:t>PatchBandit closes all three at once</a:t>
              </a:r>
              <a:endParaRPr lang="en-US" sz="2600" dirty="0"/>
            </a:p>
          </p:txBody>
        </p:sp>
      </p:grpSp>
      <p:sp>
        <p:nvSpPr>
          <p:cNvPr id="20" name="Text 18"/>
          <p:cNvSpPr/>
          <p:nvPr/>
        </p:nvSpPr>
        <p:spPr>
          <a:xfrm>
            <a:off x="1143000" y="9442132"/>
            <a:ext cx="3657346"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PATCHBANDIT · ICIP 2026</a:t>
            </a:r>
            <a:endParaRPr lang="en-US" sz="1800" dirty="0"/>
          </a:p>
        </p:txBody>
      </p:sp>
      <p:sp>
        <p:nvSpPr>
          <p:cNvPr id="21" name="Text 19"/>
          <p:cNvSpPr/>
          <p:nvPr/>
        </p:nvSpPr>
        <p:spPr>
          <a:xfrm>
            <a:off x="16994981" y="9442132"/>
            <a:ext cx="226219"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3</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1F0EC"/>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RELATED WORK</a:t>
            </a:r>
            <a:endParaRPr lang="en-US" sz="1650" dirty="0"/>
          </a:p>
        </p:txBody>
      </p:sp>
      <p:sp>
        <p:nvSpPr>
          <p:cNvPr id="3" name="Text 1"/>
          <p:cNvSpPr/>
          <p:nvPr/>
        </p:nvSpPr>
        <p:spPr>
          <a:xfrm>
            <a:off x="1143000" y="1241584"/>
            <a:ext cx="17602200" cy="666750"/>
          </a:xfrm>
          <a:prstGeom prst="rect">
            <a:avLst/>
          </a:prstGeom>
          <a:noFill/>
          <a:ln/>
        </p:spPr>
        <p:txBody>
          <a:bodyPr wrap="square" lIns="25400" tIns="25400" rIns="25400" bIns="25400" rtlCol="0" anchor="t">
            <a:normAutofit lnSpcReduction="10000"/>
          </a:bodyPr>
          <a:lstStyle/>
          <a:p>
            <a:pPr marL="0" indent="0" algn="l">
              <a:lnSpc>
                <a:spcPct val="95330"/>
              </a:lnSpc>
              <a:buNone/>
            </a:pPr>
            <a:r>
              <a:rPr lang="en-US" sz="4500" b="1" dirty="0">
                <a:solidFill>
                  <a:srgbClr val="17171A"/>
                </a:solidFill>
                <a:latin typeface="Georgia" pitchFamily="34" charset="0"/>
                <a:ea typeface="Georgia" pitchFamily="34" charset="-122"/>
                <a:cs typeface="Georgia" pitchFamily="34" charset="-120"/>
              </a:rPr>
              <a:t>Positioning Against Prior Black-Box Attacks</a:t>
            </a:r>
            <a:endParaRPr lang="en-US" sz="4500" dirty="0"/>
          </a:p>
        </p:txBody>
      </p:sp>
      <p:sp>
        <p:nvSpPr>
          <p:cNvPr id="4" name="Shape 2"/>
          <p:cNvSpPr/>
          <p:nvPr/>
        </p:nvSpPr>
        <p:spPr>
          <a:xfrm>
            <a:off x="1143000" y="2537460"/>
            <a:ext cx="16002000" cy="774383"/>
          </a:xfrm>
          <a:prstGeom prst="rect">
            <a:avLst/>
          </a:prstGeom>
          <a:noFill/>
          <a:ln/>
        </p:spPr>
        <p:txBody>
          <a:bodyPr/>
          <a:lstStyle/>
          <a:p>
            <a:endParaRPr lang="en-US"/>
          </a:p>
        </p:txBody>
      </p:sp>
      <p:sp>
        <p:nvSpPr>
          <p:cNvPr id="5" name="Text 3"/>
          <p:cNvSpPr/>
          <p:nvPr/>
        </p:nvSpPr>
        <p:spPr>
          <a:xfrm>
            <a:off x="1409700" y="2831376"/>
            <a:ext cx="4411218" cy="355283"/>
          </a:xfrm>
          <a:prstGeom prst="rect">
            <a:avLst/>
          </a:prstGeom>
          <a:noFill/>
          <a:ln/>
        </p:spPr>
        <p:txBody>
          <a:bodyPr wrap="square" lIns="25400" tIns="25400" rIns="25400" bIns="25400" rtlCol="0" anchor="ctr">
            <a:normAutofit lnSpcReduction="10000"/>
          </a:bodyPr>
          <a:lstStyle/>
          <a:p>
            <a:pPr marL="0" indent="0" algn="l">
              <a:buNone/>
            </a:pPr>
            <a:r>
              <a:rPr lang="en-US" sz="2100" b="1" dirty="0">
                <a:solidFill>
                  <a:srgbClr val="17171A"/>
                </a:solidFill>
                <a:latin typeface="Arial" pitchFamily="34" charset="0"/>
                <a:ea typeface="Arial" pitchFamily="34" charset="-122"/>
                <a:cs typeface="Arial" pitchFamily="34" charset="-120"/>
              </a:rPr>
              <a:t>Method</a:t>
            </a:r>
            <a:endParaRPr lang="en-US" sz="2100" dirty="0">
              <a:solidFill>
                <a:srgbClr val="17171A"/>
              </a:solidFill>
            </a:endParaRPr>
          </a:p>
        </p:txBody>
      </p:sp>
      <p:sp>
        <p:nvSpPr>
          <p:cNvPr id="6" name="Text 4"/>
          <p:cNvSpPr/>
          <p:nvPr/>
        </p:nvSpPr>
        <p:spPr>
          <a:xfrm>
            <a:off x="6210300" y="2831376"/>
            <a:ext cx="2103729" cy="355283"/>
          </a:xfrm>
          <a:prstGeom prst="rect">
            <a:avLst/>
          </a:prstGeom>
          <a:noFill/>
          <a:ln/>
        </p:spPr>
        <p:txBody>
          <a:bodyPr wrap="square" lIns="25400" tIns="25400" rIns="25400" bIns="25400" rtlCol="0" anchor="ctr">
            <a:normAutofit lnSpcReduction="10000"/>
          </a:bodyPr>
          <a:lstStyle/>
          <a:p>
            <a:pPr marL="0" indent="0" algn="l">
              <a:buNone/>
            </a:pPr>
            <a:r>
              <a:rPr lang="en-US" sz="2100" b="1" dirty="0">
                <a:solidFill>
                  <a:srgbClr val="17171A"/>
                </a:solidFill>
                <a:latin typeface="Arial" pitchFamily="34" charset="0"/>
                <a:ea typeface="Arial" pitchFamily="34" charset="-122"/>
                <a:cs typeface="Arial" pitchFamily="34" charset="-120"/>
              </a:rPr>
              <a:t>Threat model</a:t>
            </a:r>
            <a:endParaRPr lang="en-US" sz="2100" dirty="0">
              <a:solidFill>
                <a:srgbClr val="17171A"/>
              </a:solidFill>
            </a:endParaRPr>
          </a:p>
        </p:txBody>
      </p:sp>
      <p:sp>
        <p:nvSpPr>
          <p:cNvPr id="7" name="Text 5"/>
          <p:cNvSpPr/>
          <p:nvPr/>
        </p:nvSpPr>
        <p:spPr>
          <a:xfrm>
            <a:off x="8770620" y="2831376"/>
            <a:ext cx="4411218" cy="355283"/>
          </a:xfrm>
          <a:prstGeom prst="rect">
            <a:avLst/>
          </a:prstGeom>
          <a:noFill/>
          <a:ln/>
        </p:spPr>
        <p:txBody>
          <a:bodyPr wrap="square" lIns="25400" tIns="25400" rIns="25400" bIns="25400" rtlCol="0" anchor="ctr">
            <a:normAutofit lnSpcReduction="10000"/>
          </a:bodyPr>
          <a:lstStyle/>
          <a:p>
            <a:pPr marL="0" indent="0" algn="l">
              <a:buNone/>
            </a:pPr>
            <a:r>
              <a:rPr lang="en-US" sz="2100" b="1" dirty="0">
                <a:solidFill>
                  <a:srgbClr val="17171A"/>
                </a:solidFill>
                <a:latin typeface="Arial" pitchFamily="34" charset="0"/>
                <a:ea typeface="Arial" pitchFamily="34" charset="-122"/>
                <a:cs typeface="Arial" pitchFamily="34" charset="-120"/>
              </a:rPr>
              <a:t>Reported result</a:t>
            </a:r>
            <a:endParaRPr lang="en-US" sz="2100" dirty="0">
              <a:solidFill>
                <a:srgbClr val="17171A"/>
              </a:solidFill>
            </a:endParaRPr>
          </a:p>
        </p:txBody>
      </p:sp>
      <p:sp>
        <p:nvSpPr>
          <p:cNvPr id="8" name="Text 6"/>
          <p:cNvSpPr/>
          <p:nvPr/>
        </p:nvSpPr>
        <p:spPr>
          <a:xfrm>
            <a:off x="13571220" y="2831376"/>
            <a:ext cx="3422295" cy="355283"/>
          </a:xfrm>
          <a:prstGeom prst="rect">
            <a:avLst/>
          </a:prstGeom>
          <a:noFill/>
          <a:ln/>
        </p:spPr>
        <p:txBody>
          <a:bodyPr wrap="square" lIns="25400" tIns="25400" rIns="25400" bIns="25400" rtlCol="0" anchor="ctr">
            <a:normAutofit lnSpcReduction="10000"/>
          </a:bodyPr>
          <a:lstStyle/>
          <a:p>
            <a:pPr marL="0" indent="0" algn="l">
              <a:buNone/>
            </a:pPr>
            <a:r>
              <a:rPr lang="en-US" sz="2100" b="1" dirty="0">
                <a:solidFill>
                  <a:srgbClr val="17171A"/>
                </a:solidFill>
                <a:latin typeface="Arial" pitchFamily="34" charset="0"/>
                <a:ea typeface="Arial" pitchFamily="34" charset="-122"/>
                <a:cs typeface="Arial" pitchFamily="34" charset="-120"/>
              </a:rPr>
              <a:t>Query cost</a:t>
            </a:r>
            <a:endParaRPr lang="en-US" sz="2100" dirty="0">
              <a:solidFill>
                <a:srgbClr val="17171A"/>
              </a:solidFill>
            </a:endParaRPr>
          </a:p>
        </p:txBody>
      </p:sp>
      <p:sp>
        <p:nvSpPr>
          <p:cNvPr id="9" name="Shape 7"/>
          <p:cNvSpPr/>
          <p:nvPr/>
        </p:nvSpPr>
        <p:spPr>
          <a:xfrm>
            <a:off x="1262742" y="4159674"/>
            <a:ext cx="16002000" cy="10636"/>
          </a:xfrm>
          <a:prstGeom prst="rect">
            <a:avLst/>
          </a:prstGeom>
          <a:solidFill>
            <a:srgbClr val="DFDDD7"/>
          </a:solidFill>
          <a:ln/>
        </p:spPr>
        <p:txBody>
          <a:bodyPr/>
          <a:lstStyle/>
          <a:p>
            <a:endParaRPr lang="en-US"/>
          </a:p>
        </p:txBody>
      </p:sp>
      <p:sp>
        <p:nvSpPr>
          <p:cNvPr id="10" name="Text 8"/>
          <p:cNvSpPr/>
          <p:nvPr/>
        </p:nvSpPr>
        <p:spPr>
          <a:xfrm>
            <a:off x="1409700" y="3559493"/>
            <a:ext cx="4411218" cy="360680"/>
          </a:xfrm>
          <a:prstGeom prst="rect">
            <a:avLst/>
          </a:prstGeom>
          <a:noFill/>
          <a:ln/>
        </p:spPr>
        <p:txBody>
          <a:bodyPr wrap="square" lIns="25400" tIns="25400" rIns="25400" bIns="25400" rtlCol="0" anchor="ctr">
            <a:noAutofit/>
          </a:bodyPr>
          <a:lstStyle/>
          <a:p>
            <a:pPr marL="0" indent="0" algn="l">
              <a:buNone/>
            </a:pPr>
            <a:r>
              <a:rPr lang="en-US" sz="2400" dirty="0">
                <a:solidFill>
                  <a:srgbClr val="17171A"/>
                </a:solidFill>
                <a:latin typeface="Arial" pitchFamily="34" charset="0"/>
                <a:ea typeface="Arial" pitchFamily="34" charset="-122"/>
                <a:cs typeface="Arial" pitchFamily="34" charset="-120"/>
              </a:rPr>
              <a:t>Brown '17 [5]</a:t>
            </a:r>
            <a:endParaRPr lang="en-US" sz="2400" dirty="0"/>
          </a:p>
        </p:txBody>
      </p:sp>
      <p:sp>
        <p:nvSpPr>
          <p:cNvPr id="11" name="Text 9"/>
          <p:cNvSpPr/>
          <p:nvPr/>
        </p:nvSpPr>
        <p:spPr>
          <a:xfrm>
            <a:off x="6210300" y="3559493"/>
            <a:ext cx="2103729" cy="360680"/>
          </a:xfrm>
          <a:prstGeom prst="rect">
            <a:avLst/>
          </a:prstGeom>
          <a:noFill/>
          <a:ln/>
        </p:spPr>
        <p:txBody>
          <a:bodyPr wrap="square" lIns="25400" tIns="25400" rIns="25400" bIns="25400" rtlCol="0" anchor="ctr">
            <a:noAutofit/>
          </a:bodyPr>
          <a:lstStyle/>
          <a:p>
            <a:pPr marL="0" indent="0" algn="l">
              <a:buNone/>
            </a:pPr>
            <a:r>
              <a:rPr lang="en-US" sz="2400" dirty="0">
                <a:solidFill>
                  <a:srgbClr val="6C6C70"/>
                </a:solidFill>
                <a:latin typeface="Arial" pitchFamily="34" charset="0"/>
                <a:ea typeface="Arial" pitchFamily="34" charset="-122"/>
                <a:cs typeface="Arial" pitchFamily="34" charset="-120"/>
              </a:rPr>
              <a:t>White-box</a:t>
            </a:r>
            <a:endParaRPr lang="en-US" sz="2400" dirty="0"/>
          </a:p>
        </p:txBody>
      </p:sp>
      <p:sp>
        <p:nvSpPr>
          <p:cNvPr id="12" name="Text 10"/>
          <p:cNvSpPr/>
          <p:nvPr/>
        </p:nvSpPr>
        <p:spPr>
          <a:xfrm>
            <a:off x="8770620" y="3559493"/>
            <a:ext cx="4411218" cy="360680"/>
          </a:xfrm>
          <a:prstGeom prst="rect">
            <a:avLst/>
          </a:prstGeom>
          <a:noFill/>
          <a:ln/>
        </p:spPr>
        <p:txBody>
          <a:bodyPr wrap="square" lIns="25400" tIns="25400" rIns="25400" bIns="25400" rtlCol="0" anchor="ctr">
            <a:noAutofit/>
          </a:bodyPr>
          <a:lstStyle/>
          <a:p>
            <a:pPr marL="0" indent="0" algn="l">
              <a:buNone/>
            </a:pPr>
            <a:r>
              <a:rPr lang="en-US" sz="2400" dirty="0">
                <a:solidFill>
                  <a:srgbClr val="6C6C70"/>
                </a:solidFill>
                <a:latin typeface="Arial" pitchFamily="34" charset="0"/>
                <a:ea typeface="Arial" pitchFamily="34" charset="-122"/>
                <a:cs typeface="Arial" pitchFamily="34" charset="-120"/>
              </a:rPr>
              <a:t>98–99% top-1 targeted (digital)</a:t>
            </a:r>
            <a:endParaRPr lang="en-US" sz="2400" dirty="0"/>
          </a:p>
        </p:txBody>
      </p:sp>
      <p:sp>
        <p:nvSpPr>
          <p:cNvPr id="13" name="Text 11"/>
          <p:cNvSpPr/>
          <p:nvPr/>
        </p:nvSpPr>
        <p:spPr>
          <a:xfrm>
            <a:off x="13571220" y="3559493"/>
            <a:ext cx="3649980" cy="360680"/>
          </a:xfrm>
          <a:prstGeom prst="rect">
            <a:avLst/>
          </a:prstGeom>
          <a:noFill/>
          <a:ln/>
        </p:spPr>
        <p:txBody>
          <a:bodyPr wrap="square" lIns="25400" tIns="25400" rIns="25400" bIns="25400" rtlCol="0" anchor="ctr">
            <a:noAutofit/>
          </a:bodyPr>
          <a:lstStyle/>
          <a:p>
            <a:pPr marL="0" indent="0" algn="l">
              <a:buNone/>
            </a:pPr>
            <a:r>
              <a:rPr lang="en-US" sz="2400" dirty="0">
                <a:solidFill>
                  <a:srgbClr val="6C6C70"/>
                </a:solidFill>
                <a:latin typeface="Arial" pitchFamily="34" charset="0"/>
                <a:ea typeface="Arial" pitchFamily="34" charset="-122"/>
                <a:cs typeface="Arial" pitchFamily="34" charset="-120"/>
              </a:rPr>
              <a:t>Gradient-based, universal</a:t>
            </a:r>
            <a:endParaRPr lang="en-US" sz="2400" dirty="0"/>
          </a:p>
        </p:txBody>
      </p:sp>
      <p:sp>
        <p:nvSpPr>
          <p:cNvPr id="14" name="Shape 12"/>
          <p:cNvSpPr/>
          <p:nvPr/>
        </p:nvSpPr>
        <p:spPr>
          <a:xfrm>
            <a:off x="1262742" y="4942205"/>
            <a:ext cx="16002000" cy="10636"/>
          </a:xfrm>
          <a:prstGeom prst="rect">
            <a:avLst/>
          </a:prstGeom>
          <a:solidFill>
            <a:srgbClr val="DFDDD7"/>
          </a:solidFill>
          <a:ln/>
        </p:spPr>
        <p:txBody>
          <a:bodyPr/>
          <a:lstStyle/>
          <a:p>
            <a:endParaRPr lang="en-US"/>
          </a:p>
        </p:txBody>
      </p:sp>
      <p:sp>
        <p:nvSpPr>
          <p:cNvPr id="15" name="Text 13"/>
          <p:cNvSpPr/>
          <p:nvPr/>
        </p:nvSpPr>
        <p:spPr>
          <a:xfrm>
            <a:off x="1409700" y="4377372"/>
            <a:ext cx="4411218" cy="365919"/>
          </a:xfrm>
          <a:prstGeom prst="rect">
            <a:avLst/>
          </a:prstGeom>
          <a:noFill/>
          <a:ln/>
        </p:spPr>
        <p:txBody>
          <a:bodyPr wrap="square" lIns="25400" tIns="25400" rIns="25400" bIns="25400" rtlCol="0" anchor="ctr">
            <a:noAutofit/>
          </a:bodyPr>
          <a:lstStyle/>
          <a:p>
            <a:pPr marL="0" indent="0" algn="l">
              <a:buNone/>
            </a:pPr>
            <a:r>
              <a:rPr lang="en-US" sz="2400" dirty="0">
                <a:solidFill>
                  <a:srgbClr val="17171A"/>
                </a:solidFill>
                <a:latin typeface="Arial" pitchFamily="34" charset="0"/>
                <a:ea typeface="Arial" pitchFamily="34" charset="-122"/>
                <a:cs typeface="Arial" pitchFamily="34" charset="-120"/>
              </a:rPr>
              <a:t>DPATCH '18 [6]</a:t>
            </a:r>
            <a:endParaRPr lang="en-US" sz="2400" dirty="0"/>
          </a:p>
        </p:txBody>
      </p:sp>
      <p:sp>
        <p:nvSpPr>
          <p:cNvPr id="16" name="Text 14"/>
          <p:cNvSpPr/>
          <p:nvPr/>
        </p:nvSpPr>
        <p:spPr>
          <a:xfrm>
            <a:off x="6210300" y="4377372"/>
            <a:ext cx="2103729" cy="365919"/>
          </a:xfrm>
          <a:prstGeom prst="rect">
            <a:avLst/>
          </a:prstGeom>
          <a:noFill/>
          <a:ln/>
        </p:spPr>
        <p:txBody>
          <a:bodyPr wrap="square" lIns="25400" tIns="25400" rIns="25400" bIns="25400" rtlCol="0" anchor="ctr">
            <a:noAutofit/>
          </a:bodyPr>
          <a:lstStyle/>
          <a:p>
            <a:pPr marL="0" indent="0" algn="l">
              <a:buNone/>
            </a:pPr>
            <a:r>
              <a:rPr lang="en-US" sz="2400" dirty="0">
                <a:solidFill>
                  <a:srgbClr val="6C6C70"/>
                </a:solidFill>
                <a:latin typeface="Arial" pitchFamily="34" charset="0"/>
                <a:ea typeface="Arial" pitchFamily="34" charset="-122"/>
                <a:cs typeface="Arial" pitchFamily="34" charset="-120"/>
              </a:rPr>
              <a:t>White-box</a:t>
            </a:r>
            <a:endParaRPr lang="en-US" sz="2400" dirty="0"/>
          </a:p>
        </p:txBody>
      </p:sp>
      <p:sp>
        <p:nvSpPr>
          <p:cNvPr id="17" name="Text 15"/>
          <p:cNvSpPr/>
          <p:nvPr/>
        </p:nvSpPr>
        <p:spPr>
          <a:xfrm>
            <a:off x="8770620" y="4377372"/>
            <a:ext cx="4411218" cy="365919"/>
          </a:xfrm>
          <a:prstGeom prst="rect">
            <a:avLst/>
          </a:prstGeom>
          <a:noFill/>
          <a:ln/>
        </p:spPr>
        <p:txBody>
          <a:bodyPr wrap="square" lIns="25400" tIns="25400" rIns="25400" bIns="25400" rtlCol="0" anchor="ctr">
            <a:noAutofit/>
          </a:bodyPr>
          <a:lstStyle/>
          <a:p>
            <a:pPr marL="0" indent="0" algn="l">
              <a:buNone/>
            </a:pPr>
            <a:r>
              <a:rPr lang="en-US" sz="2400" dirty="0">
                <a:solidFill>
                  <a:srgbClr val="6C6C70"/>
                </a:solidFill>
                <a:latin typeface="Arial" pitchFamily="34" charset="0"/>
                <a:ea typeface="Arial" pitchFamily="34" charset="-122"/>
                <a:cs typeface="Arial" pitchFamily="34" charset="-120"/>
              </a:rPr>
              <a:t>VOC07 mAP 65.7% → 0%</a:t>
            </a:r>
            <a:endParaRPr lang="en-US" sz="2400" dirty="0"/>
          </a:p>
        </p:txBody>
      </p:sp>
      <p:sp>
        <p:nvSpPr>
          <p:cNvPr id="18" name="Text 16"/>
          <p:cNvSpPr/>
          <p:nvPr/>
        </p:nvSpPr>
        <p:spPr>
          <a:xfrm>
            <a:off x="13571220" y="4377372"/>
            <a:ext cx="3649980" cy="365919"/>
          </a:xfrm>
          <a:prstGeom prst="rect">
            <a:avLst/>
          </a:prstGeom>
          <a:noFill/>
          <a:ln/>
        </p:spPr>
        <p:txBody>
          <a:bodyPr wrap="square" lIns="25400" tIns="25400" rIns="25400" bIns="25400" rtlCol="0" anchor="ctr">
            <a:noAutofit/>
          </a:bodyPr>
          <a:lstStyle/>
          <a:p>
            <a:pPr marL="0" indent="0" algn="l">
              <a:buNone/>
            </a:pPr>
            <a:r>
              <a:rPr lang="en-US" sz="2400" dirty="0">
                <a:solidFill>
                  <a:srgbClr val="6C6C70"/>
                </a:solidFill>
                <a:latin typeface="Arial" pitchFamily="34" charset="0"/>
                <a:ea typeface="Arial" pitchFamily="34" charset="-122"/>
                <a:cs typeface="Arial" pitchFamily="34" charset="-120"/>
              </a:rPr>
              <a:t>40×40 px universal patch</a:t>
            </a:r>
            <a:endParaRPr lang="en-US" sz="2400" dirty="0"/>
          </a:p>
        </p:txBody>
      </p:sp>
      <p:sp>
        <p:nvSpPr>
          <p:cNvPr id="19" name="Shape 17"/>
          <p:cNvSpPr/>
          <p:nvPr/>
        </p:nvSpPr>
        <p:spPr>
          <a:xfrm>
            <a:off x="1143000" y="5765324"/>
            <a:ext cx="16002000" cy="10636"/>
          </a:xfrm>
          <a:prstGeom prst="rect">
            <a:avLst/>
          </a:prstGeom>
          <a:solidFill>
            <a:srgbClr val="DFDDD7"/>
          </a:solidFill>
          <a:ln/>
        </p:spPr>
        <p:txBody>
          <a:bodyPr/>
          <a:lstStyle/>
          <a:p>
            <a:endParaRPr lang="en-US"/>
          </a:p>
        </p:txBody>
      </p:sp>
      <p:sp>
        <p:nvSpPr>
          <p:cNvPr id="20" name="Text 18"/>
          <p:cNvSpPr/>
          <p:nvPr/>
        </p:nvSpPr>
        <p:spPr>
          <a:xfrm>
            <a:off x="1409700" y="5200491"/>
            <a:ext cx="4411218" cy="365919"/>
          </a:xfrm>
          <a:prstGeom prst="rect">
            <a:avLst/>
          </a:prstGeom>
          <a:noFill/>
          <a:ln/>
        </p:spPr>
        <p:txBody>
          <a:bodyPr wrap="square" lIns="25400" tIns="25400" rIns="25400" bIns="25400" rtlCol="0" anchor="ctr">
            <a:noAutofit/>
          </a:bodyPr>
          <a:lstStyle/>
          <a:p>
            <a:pPr marL="0" indent="0" algn="l">
              <a:buNone/>
            </a:pPr>
            <a:r>
              <a:rPr lang="en-US" sz="2400" dirty="0">
                <a:solidFill>
                  <a:srgbClr val="17171A"/>
                </a:solidFill>
                <a:latin typeface="Arial" pitchFamily="34" charset="0"/>
                <a:ea typeface="Arial" pitchFamily="34" charset="-122"/>
                <a:cs typeface="Arial" pitchFamily="34" charset="-120"/>
              </a:rPr>
              <a:t>Patch of Invisibility '23 [12]</a:t>
            </a:r>
            <a:endParaRPr lang="en-US" sz="2400" dirty="0"/>
          </a:p>
        </p:txBody>
      </p:sp>
      <p:sp>
        <p:nvSpPr>
          <p:cNvPr id="21" name="Text 19"/>
          <p:cNvSpPr/>
          <p:nvPr/>
        </p:nvSpPr>
        <p:spPr>
          <a:xfrm>
            <a:off x="6210300" y="5200491"/>
            <a:ext cx="2103729" cy="365919"/>
          </a:xfrm>
          <a:prstGeom prst="rect">
            <a:avLst/>
          </a:prstGeom>
          <a:noFill/>
          <a:ln/>
        </p:spPr>
        <p:txBody>
          <a:bodyPr wrap="square" lIns="25400" tIns="25400" rIns="25400" bIns="25400" rtlCol="0" anchor="ctr">
            <a:noAutofit/>
          </a:bodyPr>
          <a:lstStyle/>
          <a:p>
            <a:pPr marL="0" indent="0" algn="l">
              <a:buNone/>
            </a:pPr>
            <a:r>
              <a:rPr lang="en-US" sz="2400" dirty="0">
                <a:solidFill>
                  <a:srgbClr val="6C6C70"/>
                </a:solidFill>
                <a:latin typeface="Arial" pitchFamily="34" charset="0"/>
                <a:ea typeface="Arial" pitchFamily="34" charset="-122"/>
                <a:cs typeface="Arial" pitchFamily="34" charset="-120"/>
              </a:rPr>
              <a:t>Black-box</a:t>
            </a:r>
            <a:endParaRPr lang="en-US" sz="2400" dirty="0"/>
          </a:p>
        </p:txBody>
      </p:sp>
      <p:sp>
        <p:nvSpPr>
          <p:cNvPr id="22" name="Text 20"/>
          <p:cNvSpPr/>
          <p:nvPr/>
        </p:nvSpPr>
        <p:spPr>
          <a:xfrm>
            <a:off x="8770620" y="5200491"/>
            <a:ext cx="4411218" cy="365919"/>
          </a:xfrm>
          <a:prstGeom prst="rect">
            <a:avLst/>
          </a:prstGeom>
          <a:noFill/>
          <a:ln/>
        </p:spPr>
        <p:txBody>
          <a:bodyPr wrap="square" lIns="25400" tIns="25400" rIns="25400" bIns="25400" rtlCol="0" anchor="ctr">
            <a:noAutofit/>
          </a:bodyPr>
          <a:lstStyle/>
          <a:p>
            <a:pPr marL="0" indent="0" algn="l">
              <a:buNone/>
            </a:pPr>
            <a:r>
              <a:rPr lang="en-US" sz="2400" dirty="0">
                <a:solidFill>
                  <a:srgbClr val="6C6C70"/>
                </a:solidFill>
                <a:latin typeface="Arial" pitchFamily="34" charset="0"/>
                <a:ea typeface="Arial" pitchFamily="34" charset="-122"/>
                <a:cs typeface="Arial" pitchFamily="34" charset="-120"/>
              </a:rPr>
              <a:t>AP ↓ 43 pp</a:t>
            </a:r>
            <a:endParaRPr lang="en-US" sz="2400" dirty="0"/>
          </a:p>
        </p:txBody>
      </p:sp>
      <p:sp>
        <p:nvSpPr>
          <p:cNvPr id="23" name="Text 21"/>
          <p:cNvSpPr/>
          <p:nvPr/>
        </p:nvSpPr>
        <p:spPr>
          <a:xfrm>
            <a:off x="13571220" y="5200491"/>
            <a:ext cx="3649980" cy="365919"/>
          </a:xfrm>
          <a:prstGeom prst="rect">
            <a:avLst/>
          </a:prstGeom>
          <a:noFill/>
          <a:ln/>
        </p:spPr>
        <p:txBody>
          <a:bodyPr wrap="square" lIns="25400" tIns="25400" rIns="25400" bIns="25400" rtlCol="0" anchor="ctr">
            <a:noAutofit/>
          </a:bodyPr>
          <a:lstStyle/>
          <a:p>
            <a:pPr marL="0" indent="0" algn="l">
              <a:buNone/>
            </a:pPr>
            <a:r>
              <a:rPr lang="en-US" sz="2400" dirty="0">
                <a:solidFill>
                  <a:srgbClr val="6C6C70"/>
                </a:solidFill>
                <a:latin typeface="Arial" pitchFamily="34" charset="0"/>
                <a:ea typeface="Arial" pitchFamily="34" charset="-122"/>
                <a:cs typeface="Arial" pitchFamily="34" charset="-120"/>
              </a:rPr>
              <a:t>~110,000 queries</a:t>
            </a:r>
            <a:endParaRPr lang="en-US" sz="2400" dirty="0"/>
          </a:p>
        </p:txBody>
      </p:sp>
      <p:sp>
        <p:nvSpPr>
          <p:cNvPr id="24" name="Shape 22"/>
          <p:cNvSpPr/>
          <p:nvPr/>
        </p:nvSpPr>
        <p:spPr>
          <a:xfrm>
            <a:off x="1143000" y="5775960"/>
            <a:ext cx="16002000" cy="817721"/>
          </a:xfrm>
          <a:prstGeom prst="rect">
            <a:avLst/>
          </a:prstGeom>
          <a:solidFill>
            <a:srgbClr val="17171A"/>
          </a:solidFill>
          <a:ln/>
        </p:spPr>
        <p:txBody>
          <a:bodyPr/>
          <a:lstStyle/>
          <a:p>
            <a:endParaRPr lang="en-US" sz="2800"/>
          </a:p>
        </p:txBody>
      </p:sp>
      <p:sp>
        <p:nvSpPr>
          <p:cNvPr id="25" name="Text 23"/>
          <p:cNvSpPr/>
          <p:nvPr/>
        </p:nvSpPr>
        <p:spPr>
          <a:xfrm>
            <a:off x="1409700" y="6023610"/>
            <a:ext cx="4411218" cy="360521"/>
          </a:xfrm>
          <a:prstGeom prst="rect">
            <a:avLst/>
          </a:prstGeom>
          <a:noFill/>
          <a:ln/>
        </p:spPr>
        <p:txBody>
          <a:bodyPr wrap="square" lIns="25400" tIns="25400" rIns="25400" bIns="25400" rtlCol="0" anchor="ctr">
            <a:noAutofit/>
          </a:bodyPr>
          <a:lstStyle/>
          <a:p>
            <a:pPr marL="0" indent="0" algn="l">
              <a:buNone/>
            </a:pPr>
            <a:r>
              <a:rPr lang="en-US" sz="2400" b="1" dirty="0">
                <a:solidFill>
                  <a:srgbClr val="E4572E"/>
                </a:solidFill>
                <a:latin typeface="Arial" pitchFamily="34" charset="0"/>
                <a:ea typeface="Arial" pitchFamily="34" charset="-122"/>
                <a:cs typeface="Arial" pitchFamily="34" charset="-120"/>
              </a:rPr>
              <a:t>PatchBandit (ours)</a:t>
            </a:r>
            <a:endParaRPr lang="en-US" sz="2400" dirty="0"/>
          </a:p>
        </p:txBody>
      </p:sp>
      <p:sp>
        <p:nvSpPr>
          <p:cNvPr id="26" name="Text 24"/>
          <p:cNvSpPr/>
          <p:nvPr/>
        </p:nvSpPr>
        <p:spPr>
          <a:xfrm>
            <a:off x="6210300" y="6023610"/>
            <a:ext cx="2103729" cy="360521"/>
          </a:xfrm>
          <a:prstGeom prst="rect">
            <a:avLst/>
          </a:prstGeom>
          <a:noFill/>
          <a:ln/>
        </p:spPr>
        <p:txBody>
          <a:bodyPr wrap="square" lIns="25400" tIns="25400" rIns="25400" bIns="25400" rtlCol="0" anchor="ctr">
            <a:noAutofit/>
          </a:bodyPr>
          <a:lstStyle/>
          <a:p>
            <a:pPr marL="0" indent="0" algn="l">
              <a:buNone/>
            </a:pPr>
            <a:r>
              <a:rPr lang="en-US" sz="2400" dirty="0">
                <a:solidFill>
                  <a:srgbClr val="F1F0EC"/>
                </a:solidFill>
                <a:latin typeface="Arial" pitchFamily="34" charset="0"/>
                <a:ea typeface="Arial" pitchFamily="34" charset="-122"/>
                <a:cs typeface="Arial" pitchFamily="34" charset="-120"/>
              </a:rPr>
              <a:t>Black-box</a:t>
            </a:r>
            <a:endParaRPr lang="en-US" sz="2400" dirty="0"/>
          </a:p>
        </p:txBody>
      </p:sp>
      <p:sp>
        <p:nvSpPr>
          <p:cNvPr id="27" name="Text 25"/>
          <p:cNvSpPr/>
          <p:nvPr/>
        </p:nvSpPr>
        <p:spPr>
          <a:xfrm>
            <a:off x="8770620" y="6023610"/>
            <a:ext cx="4411218" cy="360521"/>
          </a:xfrm>
          <a:prstGeom prst="rect">
            <a:avLst/>
          </a:prstGeom>
          <a:noFill/>
          <a:ln/>
        </p:spPr>
        <p:txBody>
          <a:bodyPr wrap="square" lIns="25400" tIns="25400" rIns="25400" bIns="25400" rtlCol="0" anchor="ctr">
            <a:noAutofit/>
          </a:bodyPr>
          <a:lstStyle/>
          <a:p>
            <a:pPr marL="0" indent="0" algn="l">
              <a:buNone/>
            </a:pPr>
            <a:r>
              <a:rPr lang="en-US" sz="2400" dirty="0">
                <a:solidFill>
                  <a:srgbClr val="F1F0EC"/>
                </a:solidFill>
                <a:latin typeface="Arial" pitchFamily="34" charset="0"/>
                <a:ea typeface="Arial" pitchFamily="34" charset="-122"/>
                <a:cs typeface="Arial" pitchFamily="34" charset="-120"/>
              </a:rPr>
              <a:t>77.5% strict suppression</a:t>
            </a:r>
            <a:endParaRPr lang="en-US" sz="2400" dirty="0"/>
          </a:p>
        </p:txBody>
      </p:sp>
      <p:sp>
        <p:nvSpPr>
          <p:cNvPr id="28" name="Text 26"/>
          <p:cNvSpPr/>
          <p:nvPr/>
        </p:nvSpPr>
        <p:spPr>
          <a:xfrm>
            <a:off x="13571220" y="6023610"/>
            <a:ext cx="3422295" cy="360521"/>
          </a:xfrm>
          <a:prstGeom prst="rect">
            <a:avLst/>
          </a:prstGeom>
          <a:noFill/>
          <a:ln/>
        </p:spPr>
        <p:txBody>
          <a:bodyPr wrap="square" lIns="25400" tIns="25400" rIns="25400" bIns="25400" rtlCol="0" anchor="ctr">
            <a:noAutofit/>
          </a:bodyPr>
          <a:lstStyle/>
          <a:p>
            <a:pPr marL="0" indent="0" algn="l">
              <a:buNone/>
            </a:pPr>
            <a:r>
              <a:rPr lang="en-US" sz="2400" dirty="0">
                <a:solidFill>
                  <a:srgbClr val="F1F0EC"/>
                </a:solidFill>
                <a:latin typeface="Arial" pitchFamily="34" charset="0"/>
                <a:ea typeface="Arial" pitchFamily="34" charset="-122"/>
                <a:cs typeface="Arial" pitchFamily="34" charset="-120"/>
              </a:rPr>
              <a:t>49 median queries</a:t>
            </a:r>
            <a:endParaRPr lang="en-US" sz="2400" dirty="0"/>
          </a:p>
        </p:txBody>
      </p:sp>
      <p:sp>
        <p:nvSpPr>
          <p:cNvPr id="29" name="Text 27"/>
          <p:cNvSpPr/>
          <p:nvPr/>
        </p:nvSpPr>
        <p:spPr>
          <a:xfrm>
            <a:off x="1143000" y="7127081"/>
            <a:ext cx="14716125" cy="979170"/>
          </a:xfrm>
          <a:prstGeom prst="rect">
            <a:avLst/>
          </a:prstGeom>
          <a:noFill/>
          <a:ln/>
        </p:spPr>
        <p:txBody>
          <a:bodyPr wrap="square" lIns="25400" tIns="25400" rIns="25400" bIns="25400" rtlCol="0" anchor="t">
            <a:normAutofit/>
          </a:bodyPr>
          <a:lstStyle/>
          <a:p>
            <a:pPr marL="0" indent="0" algn="l">
              <a:lnSpc>
                <a:spcPct val="110597"/>
              </a:lnSpc>
              <a:buNone/>
            </a:pPr>
            <a:r>
              <a:rPr lang="en-US" sz="2850" dirty="0">
                <a:solidFill>
                  <a:srgbClr val="17171A"/>
                </a:solidFill>
                <a:latin typeface="Georgia" pitchFamily="34" charset="0"/>
                <a:ea typeface="Georgia" pitchFamily="34" charset="-122"/>
                <a:cs typeface="Georgia" pitchFamily="34" charset="-120"/>
              </a:rPr>
              <a:t>Roughly </a:t>
            </a:r>
            <a:r>
              <a:rPr lang="en-US" sz="2850" dirty="0">
                <a:solidFill>
                  <a:srgbClr val="E4572E"/>
                </a:solidFill>
                <a:latin typeface="Georgia" pitchFamily="34" charset="0"/>
                <a:ea typeface="Georgia" pitchFamily="34" charset="-122"/>
                <a:cs typeface="Georgia" pitchFamily="34" charset="-120"/>
              </a:rPr>
              <a:t>1000× fewer queries </a:t>
            </a:r>
            <a:r>
              <a:rPr lang="en-US" sz="2850" dirty="0">
                <a:solidFill>
                  <a:srgbClr val="17171A"/>
                </a:solidFill>
                <a:latin typeface="Georgia" pitchFamily="34" charset="0"/>
                <a:ea typeface="Georgia" pitchFamily="34" charset="-122"/>
                <a:cs typeface="Georgia" pitchFamily="34" charset="-120"/>
              </a:rPr>
              <a:t>than the closest black-box baseline, with a smaller footprint.</a:t>
            </a:r>
            <a:endParaRPr lang="en-US" sz="2850" dirty="0"/>
          </a:p>
        </p:txBody>
      </p:sp>
      <p:sp>
        <p:nvSpPr>
          <p:cNvPr id="30" name="Text 28"/>
          <p:cNvSpPr/>
          <p:nvPr/>
        </p:nvSpPr>
        <p:spPr>
          <a:xfrm>
            <a:off x="1143000" y="7791926"/>
            <a:ext cx="14716125" cy="628650"/>
          </a:xfrm>
          <a:prstGeom prst="rect">
            <a:avLst/>
          </a:prstGeom>
          <a:noFill/>
          <a:ln/>
        </p:spPr>
        <p:txBody>
          <a:bodyPr wrap="square" lIns="25400" tIns="25400" rIns="25400" bIns="25400" rtlCol="0" anchor="t">
            <a:normAutofit/>
          </a:bodyPr>
          <a:lstStyle/>
          <a:p>
            <a:pPr marL="0" indent="0" algn="l">
              <a:buNone/>
            </a:pPr>
            <a:r>
              <a:rPr lang="en-US" sz="1950" dirty="0">
                <a:solidFill>
                  <a:srgbClr val="6C6C70"/>
                </a:solidFill>
                <a:latin typeface="Arial" pitchFamily="34" charset="0"/>
                <a:ea typeface="Arial" pitchFamily="34" charset="-122"/>
                <a:cs typeface="Arial" pitchFamily="34" charset="-120"/>
              </a:rPr>
              <a:t>White-box universals still matter where gradients are exposed, but that threat model is less representative of commercial detectors.</a:t>
            </a:r>
            <a:endParaRPr lang="en-US" sz="1950" dirty="0"/>
          </a:p>
        </p:txBody>
      </p:sp>
      <p:sp>
        <p:nvSpPr>
          <p:cNvPr id="31" name="Text 29"/>
          <p:cNvSpPr/>
          <p:nvPr/>
        </p:nvSpPr>
        <p:spPr>
          <a:xfrm>
            <a:off x="1143000" y="9442132"/>
            <a:ext cx="3657346"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PATCHBANDIT · ICIP 2026</a:t>
            </a:r>
            <a:endParaRPr lang="en-US" sz="1800" dirty="0"/>
          </a:p>
        </p:txBody>
      </p:sp>
      <p:sp>
        <p:nvSpPr>
          <p:cNvPr id="32" name="Text 30"/>
          <p:cNvSpPr/>
          <p:nvPr/>
        </p:nvSpPr>
        <p:spPr>
          <a:xfrm>
            <a:off x="16994981" y="9442132"/>
            <a:ext cx="226219"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4</a:t>
            </a:r>
            <a:endParaRPr lang="en-US" sz="1800" dirty="0"/>
          </a:p>
        </p:txBody>
      </p:sp>
      <p:sp>
        <p:nvSpPr>
          <p:cNvPr id="34" name="Shape 2">
            <a:extLst>
              <a:ext uri="{FF2B5EF4-FFF2-40B4-BE49-F238E27FC236}">
                <a16:creationId xmlns:a16="http://schemas.microsoft.com/office/drawing/2014/main" id="{BEACE17B-9682-A59F-AB4F-DDBD56B04254}"/>
              </a:ext>
            </a:extLst>
          </p:cNvPr>
          <p:cNvSpPr/>
          <p:nvPr/>
        </p:nvSpPr>
        <p:spPr>
          <a:xfrm>
            <a:off x="1262742" y="2594610"/>
            <a:ext cx="16002000" cy="10636"/>
          </a:xfrm>
          <a:prstGeom prst="rect">
            <a:avLst/>
          </a:prstGeom>
          <a:solidFill>
            <a:srgbClr val="17171A"/>
          </a:solidFill>
          <a:ln/>
        </p:spPr>
        <p:txBody>
          <a:bodyPr/>
          <a:lstStyle/>
          <a:p>
            <a:endParaRPr lang="en-US"/>
          </a:p>
        </p:txBody>
      </p:sp>
      <p:sp>
        <p:nvSpPr>
          <p:cNvPr id="35" name="Shape 2">
            <a:extLst>
              <a:ext uri="{FF2B5EF4-FFF2-40B4-BE49-F238E27FC236}">
                <a16:creationId xmlns:a16="http://schemas.microsoft.com/office/drawing/2014/main" id="{F66110A6-3F26-F2AC-80D2-B764DDDD2966}"/>
              </a:ext>
            </a:extLst>
          </p:cNvPr>
          <p:cNvSpPr/>
          <p:nvPr/>
        </p:nvSpPr>
        <p:spPr>
          <a:xfrm>
            <a:off x="1262742" y="3377142"/>
            <a:ext cx="16002000" cy="10636"/>
          </a:xfrm>
          <a:prstGeom prst="rect">
            <a:avLst/>
          </a:prstGeom>
          <a:solidFill>
            <a:schemeClr val="tx1"/>
          </a:solidFill>
          <a:ln/>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1F0EC"/>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THREAT MODEL</a:t>
            </a:r>
            <a:endParaRPr lang="en-US" sz="1650" dirty="0"/>
          </a:p>
        </p:txBody>
      </p:sp>
      <p:sp>
        <p:nvSpPr>
          <p:cNvPr id="3" name="Text 1"/>
          <p:cNvSpPr/>
          <p:nvPr/>
        </p:nvSpPr>
        <p:spPr>
          <a:xfrm>
            <a:off x="1143000" y="1299210"/>
            <a:ext cx="17602200" cy="666750"/>
          </a:xfrm>
          <a:prstGeom prst="rect">
            <a:avLst/>
          </a:prstGeom>
          <a:noFill/>
          <a:ln/>
        </p:spPr>
        <p:txBody>
          <a:bodyPr wrap="square" lIns="25400" tIns="25400" rIns="25400" bIns="25400" rtlCol="0" anchor="t">
            <a:normAutofit lnSpcReduction="10000"/>
          </a:bodyPr>
          <a:lstStyle/>
          <a:p>
            <a:pPr marL="0" indent="0" algn="l">
              <a:lnSpc>
                <a:spcPct val="95330"/>
              </a:lnSpc>
              <a:buNone/>
            </a:pPr>
            <a:r>
              <a:rPr lang="en-US" sz="4500" b="1" dirty="0">
                <a:solidFill>
                  <a:srgbClr val="17171A"/>
                </a:solidFill>
                <a:latin typeface="Georgia" pitchFamily="34" charset="0"/>
                <a:ea typeface="Georgia" pitchFamily="34" charset="-122"/>
                <a:cs typeface="Georgia" pitchFamily="34" charset="-120"/>
              </a:rPr>
              <a:t>Score Queries Only, No Gradients</a:t>
            </a:r>
            <a:endParaRPr lang="en-US" sz="4500" dirty="0"/>
          </a:p>
        </p:txBody>
      </p:sp>
      <p:sp>
        <p:nvSpPr>
          <p:cNvPr id="4" name="Text 2"/>
          <p:cNvSpPr/>
          <p:nvPr/>
        </p:nvSpPr>
        <p:spPr>
          <a:xfrm>
            <a:off x="1143000" y="2499360"/>
            <a:ext cx="7989300" cy="3111182"/>
          </a:xfrm>
          <a:prstGeom prst="rect">
            <a:avLst/>
          </a:prstGeom>
          <a:noFill/>
          <a:ln/>
        </p:spPr>
        <p:txBody>
          <a:bodyPr wrap="square" lIns="25400" tIns="25400" rIns="25400" bIns="25400" rtlCol="0" anchor="t">
            <a:noAutofit/>
          </a:bodyPr>
          <a:lstStyle/>
          <a:p>
            <a:pPr marL="342900" indent="-342900" algn="l">
              <a:spcAft>
                <a:spcPts val="900"/>
              </a:spcAft>
              <a:buFont typeface="Arial" panose="020B0604020202020204" pitchFamily="34" charset="0"/>
              <a:buChar char="•"/>
            </a:pPr>
            <a:r>
              <a:rPr lang="en-US" sz="2400" dirty="0">
                <a:solidFill>
                  <a:srgbClr val="17171A"/>
                </a:solidFill>
                <a:latin typeface="Arial" pitchFamily="34" charset="0"/>
                <a:ea typeface="Arial" pitchFamily="34" charset="-122"/>
                <a:cs typeface="Arial" pitchFamily="34" charset="-120"/>
              </a:rPr>
              <a:t>The detector </a:t>
            </a:r>
            <a:r>
              <a:rPr lang="en-US" sz="2400" i="1" dirty="0">
                <a:solidFill>
                  <a:srgbClr val="17171A"/>
                </a:solidFill>
                <a:latin typeface="Georgia" pitchFamily="34" charset="0"/>
                <a:ea typeface="Georgia" pitchFamily="34" charset="-122"/>
                <a:cs typeface="Georgia" pitchFamily="34" charset="-120"/>
              </a:rPr>
              <a:t>f </a:t>
            </a:r>
            <a:r>
              <a:rPr lang="en-US" sz="2400" dirty="0">
                <a:solidFill>
                  <a:srgbClr val="17171A"/>
                </a:solidFill>
                <a:latin typeface="Arial" pitchFamily="34" charset="0"/>
                <a:ea typeface="Arial" pitchFamily="34" charset="-122"/>
                <a:cs typeface="Arial" pitchFamily="34" charset="-120"/>
              </a:rPr>
              <a:t>returns only confidence scores. No gradients, no weights.</a:t>
            </a:r>
          </a:p>
          <a:p>
            <a:pPr marL="342900" indent="-342900">
              <a:spcAft>
                <a:spcPts val="900"/>
              </a:spcAft>
              <a:buFont typeface="Arial" panose="020B0604020202020204" pitchFamily="34" charset="0"/>
              <a:buChar char="•"/>
            </a:pPr>
            <a:r>
              <a:rPr lang="en-US" sz="2400" dirty="0">
                <a:solidFill>
                  <a:srgbClr val="17171A"/>
                </a:solidFill>
                <a:latin typeface="Arial" pitchFamily="34" charset="0"/>
                <a:ea typeface="Arial" pitchFamily="34" charset="-122"/>
                <a:cs typeface="Arial" pitchFamily="34" charset="-120"/>
              </a:rPr>
              <a:t>The attacker controls the patch texture </a:t>
            </a:r>
            <a:r>
              <a:rPr lang="en-US" sz="2400" i="1" dirty="0" err="1">
                <a:solidFill>
                  <a:srgbClr val="17171A"/>
                </a:solidFill>
                <a:latin typeface="Georgia" pitchFamily="34" charset="0"/>
                <a:ea typeface="Georgia" pitchFamily="34" charset="-122"/>
                <a:cs typeface="Georgia" pitchFamily="34" charset="-120"/>
              </a:rPr>
              <a:t>θ</a:t>
            </a:r>
            <a:r>
              <a:rPr lang="en-US" sz="2400" i="1" dirty="0">
                <a:solidFill>
                  <a:srgbClr val="17171A"/>
                </a:solidFill>
                <a:latin typeface="Georgia" pitchFamily="34" charset="0"/>
                <a:ea typeface="Georgia" pitchFamily="34" charset="-122"/>
                <a:cs typeface="Georgia" pitchFamily="34" charset="-120"/>
              </a:rPr>
              <a:t> </a:t>
            </a:r>
            <a:r>
              <a:rPr lang="en-US" sz="2400" dirty="0">
                <a:solidFill>
                  <a:srgbClr val="17171A"/>
                </a:solidFill>
                <a:latin typeface="Arial" pitchFamily="34" charset="0"/>
                <a:ea typeface="Arial" pitchFamily="34" charset="-122"/>
                <a:cs typeface="Arial" pitchFamily="34" charset="-120"/>
              </a:rPr>
              <a:t>, its location </a:t>
            </a:r>
            <a:r>
              <a:rPr lang="en-US" sz="2400" i="1" dirty="0">
                <a:solidFill>
                  <a:srgbClr val="17171A"/>
                </a:solidFill>
                <a:latin typeface="Georgia" pitchFamily="34" charset="0"/>
                <a:ea typeface="Georgia" pitchFamily="34" charset="-122"/>
                <a:cs typeface="Georgia" pitchFamily="34" charset="-120"/>
              </a:rPr>
              <a:t>ℓ</a:t>
            </a:r>
            <a:r>
              <a:rPr lang="en-US" sz="2400" dirty="0">
                <a:solidFill>
                  <a:srgbClr val="17171A"/>
                </a:solidFill>
                <a:latin typeface="Arial" pitchFamily="34" charset="0"/>
                <a:ea typeface="Arial" pitchFamily="34" charset="-122"/>
                <a:cs typeface="Arial" pitchFamily="34" charset="-120"/>
              </a:rPr>
              <a:t>, and, adaptively, its size.</a:t>
            </a:r>
          </a:p>
          <a:p>
            <a:pPr marL="342900" indent="-342900">
              <a:spcAft>
                <a:spcPts val="900"/>
              </a:spcAft>
              <a:buFont typeface="Arial" panose="020B0604020202020204" pitchFamily="34" charset="0"/>
              <a:buChar char="•"/>
            </a:pPr>
            <a:r>
              <a:rPr lang="en-US" sz="2400" dirty="0">
                <a:solidFill>
                  <a:srgbClr val="17171A"/>
                </a:solidFill>
                <a:latin typeface="Arial" pitchFamily="34" charset="0"/>
                <a:ea typeface="Arial" pitchFamily="34" charset="-122"/>
                <a:cs typeface="Arial" pitchFamily="34" charset="-120"/>
              </a:rPr>
              <a:t>The original top class </a:t>
            </a:r>
            <a:r>
              <a:rPr lang="en-US" sz="2400" i="1" dirty="0">
                <a:solidFill>
                  <a:srgbClr val="17171A"/>
                </a:solidFill>
                <a:latin typeface="Georgia" pitchFamily="34" charset="0"/>
                <a:ea typeface="Georgia" pitchFamily="34" charset="-122"/>
                <a:cs typeface="Georgia" pitchFamily="34" charset="-120"/>
              </a:rPr>
              <a:t>t </a:t>
            </a:r>
            <a:r>
              <a:rPr lang="en-US" sz="2400" dirty="0">
                <a:solidFill>
                  <a:srgbClr val="17171A"/>
                </a:solidFill>
                <a:latin typeface="Arial" pitchFamily="34" charset="0"/>
                <a:ea typeface="Arial" pitchFamily="34" charset="-122"/>
                <a:cs typeface="Arial" pitchFamily="34" charset="-120"/>
              </a:rPr>
              <a:t>has clean confidence </a:t>
            </a:r>
            <a:r>
              <a:rPr lang="en-US" sz="2400" i="1" dirty="0">
                <a:solidFill>
                  <a:srgbClr val="17171A"/>
                </a:solidFill>
                <a:latin typeface="Georgia" pitchFamily="34" charset="0"/>
                <a:ea typeface="Georgia" pitchFamily="34" charset="-122"/>
                <a:cs typeface="Georgia" pitchFamily="34" charset="-120"/>
              </a:rPr>
              <a:t>s</a:t>
            </a:r>
            <a:r>
              <a:rPr lang="en-US" sz="2400" i="1" baseline="-40000" dirty="0">
                <a:solidFill>
                  <a:srgbClr val="17171A"/>
                </a:solidFill>
                <a:latin typeface="Georgia" pitchFamily="34" charset="0"/>
                <a:ea typeface="Georgia" pitchFamily="34" charset="-122"/>
                <a:cs typeface="Georgia" pitchFamily="34" charset="-120"/>
              </a:rPr>
              <a:t>0 </a:t>
            </a:r>
            <a:r>
              <a:rPr lang="en-US" sz="2400" i="1" dirty="0">
                <a:solidFill>
                  <a:srgbClr val="17171A"/>
                </a:solidFill>
                <a:latin typeface="Georgia" pitchFamily="34" charset="0"/>
                <a:ea typeface="Georgia" pitchFamily="34" charset="-122"/>
                <a:cs typeface="Georgia" pitchFamily="34" charset="-120"/>
              </a:rPr>
              <a:t>= c(I, t) </a:t>
            </a:r>
            <a:r>
              <a:rPr lang="en-US" sz="2400" dirty="0">
                <a:solidFill>
                  <a:srgbClr val="17171A"/>
                </a:solidFill>
                <a:latin typeface="Arial" pitchFamily="34" charset="0"/>
                <a:ea typeface="Arial" pitchFamily="34" charset="-122"/>
                <a:cs typeface="Arial" pitchFamily="34" charset="-120"/>
              </a:rPr>
              <a:t>.</a:t>
            </a:r>
            <a:endParaRPr lang="en-US" sz="2400" dirty="0"/>
          </a:p>
        </p:txBody>
      </p:sp>
      <p:sp>
        <p:nvSpPr>
          <p:cNvPr id="7" name="Shape 5"/>
          <p:cNvSpPr/>
          <p:nvPr/>
        </p:nvSpPr>
        <p:spPr>
          <a:xfrm>
            <a:off x="9303750" y="2499360"/>
            <a:ext cx="7841250" cy="3111183"/>
          </a:xfrm>
          <a:prstGeom prst="rect">
            <a:avLst/>
          </a:prstGeom>
          <a:solidFill>
            <a:srgbClr val="17171A"/>
          </a:solidFill>
          <a:ln/>
        </p:spPr>
        <p:txBody>
          <a:bodyPr/>
          <a:lstStyle/>
          <a:p>
            <a:endParaRPr lang="en-US"/>
          </a:p>
        </p:txBody>
      </p:sp>
      <p:sp>
        <p:nvSpPr>
          <p:cNvPr id="8" name="Text 6"/>
          <p:cNvSpPr/>
          <p:nvPr/>
        </p:nvSpPr>
        <p:spPr>
          <a:xfrm>
            <a:off x="9829800" y="2937510"/>
            <a:ext cx="834009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STRICT SUCCESS CRITERION</a:t>
            </a:r>
            <a:endParaRPr lang="en-US" sz="1650" dirty="0"/>
          </a:p>
        </p:txBody>
      </p:sp>
      <p:sp>
        <p:nvSpPr>
          <p:cNvPr id="9" name="Text 7"/>
          <p:cNvSpPr/>
          <p:nvPr/>
        </p:nvSpPr>
        <p:spPr>
          <a:xfrm>
            <a:off x="9829800" y="3447504"/>
            <a:ext cx="7165181" cy="655796"/>
          </a:xfrm>
          <a:prstGeom prst="rect">
            <a:avLst/>
          </a:prstGeom>
          <a:noFill/>
          <a:ln/>
        </p:spPr>
        <p:txBody>
          <a:bodyPr wrap="square" lIns="25400" tIns="25400" rIns="25400" bIns="25400" rtlCol="0" anchor="t">
            <a:normAutofit/>
          </a:bodyPr>
          <a:lstStyle/>
          <a:p>
            <a:pPr marL="0" indent="0" algn="l">
              <a:lnSpc>
                <a:spcPct val="119922"/>
              </a:lnSpc>
              <a:buNone/>
            </a:pPr>
            <a:r>
              <a:rPr lang="en-US" sz="3300" dirty="0">
                <a:solidFill>
                  <a:srgbClr val="F1F0EC"/>
                </a:solidFill>
                <a:latin typeface="Georgia" pitchFamily="34" charset="0"/>
                <a:ea typeface="Georgia" pitchFamily="34" charset="-122"/>
                <a:cs typeface="Georgia" pitchFamily="34" charset="-120"/>
              </a:rPr>
              <a:t>s</a:t>
            </a:r>
            <a:r>
              <a:rPr lang="en-US" sz="2046" baseline="-40000" dirty="0">
                <a:solidFill>
                  <a:srgbClr val="F1F0EC"/>
                </a:solidFill>
                <a:latin typeface="Georgia" pitchFamily="34" charset="0"/>
                <a:ea typeface="Georgia" pitchFamily="34" charset="-122"/>
                <a:cs typeface="Georgia" pitchFamily="34" charset="-120"/>
              </a:rPr>
              <a:t>0 </a:t>
            </a:r>
            <a:r>
              <a:rPr lang="en-US" sz="3300" dirty="0">
                <a:solidFill>
                  <a:srgbClr val="F1F0EC"/>
                </a:solidFill>
                <a:latin typeface="Georgia" pitchFamily="34" charset="0"/>
                <a:ea typeface="Georgia" pitchFamily="34" charset="-122"/>
                <a:cs typeface="Georgia" pitchFamily="34" charset="-120"/>
              </a:rPr>
              <a:t>− c</a:t>
            </a:r>
            <a:r>
              <a:rPr lang="en-US" sz="2046" baseline="-40000" dirty="0">
                <a:solidFill>
                  <a:srgbClr val="F1F0EC"/>
                </a:solidFill>
                <a:latin typeface="Georgia" pitchFamily="34" charset="0"/>
                <a:ea typeface="Georgia" pitchFamily="34" charset="-122"/>
                <a:cs typeface="Georgia" pitchFamily="34" charset="-120"/>
              </a:rPr>
              <a:t>plain</a:t>
            </a:r>
            <a:r>
              <a:rPr lang="en-US" sz="3300" dirty="0">
                <a:solidFill>
                  <a:srgbClr val="F1F0EC"/>
                </a:solidFill>
                <a:latin typeface="Georgia" pitchFamily="34" charset="0"/>
                <a:ea typeface="Georgia" pitchFamily="34" charset="-122"/>
                <a:cs typeface="Georgia" pitchFamily="34" charset="-120"/>
              </a:rPr>
              <a:t>(θ,ℓ) ≥ </a:t>
            </a:r>
            <a:r>
              <a:rPr lang="en-US" sz="3300" dirty="0" err="1">
                <a:solidFill>
                  <a:srgbClr val="F1F0EC"/>
                </a:solidFill>
                <a:latin typeface="Georgia" pitchFamily="34" charset="0"/>
                <a:ea typeface="Georgia" pitchFamily="34" charset="-122"/>
                <a:cs typeface="Georgia" pitchFamily="34" charset="-120"/>
              </a:rPr>
              <a:t>Δ</a:t>
            </a:r>
            <a:r>
              <a:rPr lang="en-US" sz="2046" baseline="-40000" dirty="0" err="1">
                <a:solidFill>
                  <a:srgbClr val="F1F0EC"/>
                </a:solidFill>
                <a:latin typeface="Georgia" pitchFamily="34" charset="0"/>
                <a:ea typeface="Georgia" pitchFamily="34" charset="-122"/>
                <a:cs typeface="Georgia" pitchFamily="34" charset="-120"/>
              </a:rPr>
              <a:t>min</a:t>
            </a:r>
            <a:r>
              <a:rPr lang="en-US" sz="2046" baseline="-40000" dirty="0">
                <a:solidFill>
                  <a:srgbClr val="F1F0EC"/>
                </a:solidFill>
                <a:latin typeface="Georgia" pitchFamily="34" charset="0"/>
                <a:ea typeface="Georgia" pitchFamily="34" charset="-122"/>
                <a:cs typeface="Georgia" pitchFamily="34" charset="-120"/>
              </a:rPr>
              <a:t>  </a:t>
            </a:r>
            <a:r>
              <a:rPr lang="en-US" sz="2100" dirty="0">
                <a:solidFill>
                  <a:srgbClr val="A2A19C"/>
                </a:solidFill>
                <a:latin typeface="Arial" pitchFamily="34" charset="0"/>
                <a:ea typeface="Arial" pitchFamily="34" charset="-122"/>
                <a:cs typeface="Arial" pitchFamily="34" charset="-120"/>
              </a:rPr>
              <a:t>AND </a:t>
            </a:r>
            <a:r>
              <a:rPr lang="en-US" sz="3300" dirty="0">
                <a:solidFill>
                  <a:srgbClr val="F1F0EC"/>
                </a:solidFill>
                <a:latin typeface="Georgia" pitchFamily="34" charset="0"/>
                <a:ea typeface="Georgia" pitchFamily="34" charset="-122"/>
                <a:cs typeface="Georgia" pitchFamily="34" charset="-120"/>
              </a:rPr>
              <a:t>c</a:t>
            </a:r>
            <a:r>
              <a:rPr lang="en-US" sz="2046" baseline="-40000" dirty="0">
                <a:solidFill>
                  <a:srgbClr val="F1F0EC"/>
                </a:solidFill>
                <a:latin typeface="Georgia" pitchFamily="34" charset="0"/>
                <a:ea typeface="Georgia" pitchFamily="34" charset="-122"/>
                <a:cs typeface="Georgia" pitchFamily="34" charset="-120"/>
              </a:rPr>
              <a:t>plain</a:t>
            </a:r>
            <a:r>
              <a:rPr lang="en-US" sz="3300" dirty="0">
                <a:solidFill>
                  <a:srgbClr val="F1F0EC"/>
                </a:solidFill>
                <a:latin typeface="Georgia" pitchFamily="34" charset="0"/>
                <a:ea typeface="Georgia" pitchFamily="34" charset="-122"/>
                <a:cs typeface="Georgia" pitchFamily="34" charset="-120"/>
              </a:rPr>
              <a:t>(θ,ℓ) ≤ τ</a:t>
            </a:r>
            <a:r>
              <a:rPr lang="en-US" sz="2046" baseline="-40000" dirty="0">
                <a:solidFill>
                  <a:srgbClr val="F1F0EC"/>
                </a:solidFill>
                <a:latin typeface="Georgia" pitchFamily="34" charset="0"/>
                <a:ea typeface="Georgia" pitchFamily="34" charset="-122"/>
                <a:cs typeface="Georgia" pitchFamily="34" charset="-120"/>
              </a:rPr>
              <a:t>abs</a:t>
            </a:r>
            <a:endParaRPr lang="en-US" sz="3300" dirty="0"/>
          </a:p>
        </p:txBody>
      </p:sp>
      <p:sp>
        <p:nvSpPr>
          <p:cNvPr id="10" name="Shape 8"/>
          <p:cNvSpPr/>
          <p:nvPr/>
        </p:nvSpPr>
        <p:spPr>
          <a:xfrm>
            <a:off x="9829800" y="4511516"/>
            <a:ext cx="1881187" cy="594201"/>
          </a:xfrm>
          <a:prstGeom prst="rect">
            <a:avLst/>
          </a:prstGeom>
          <a:solidFill>
            <a:srgbClr val="E4572E"/>
          </a:solidFill>
          <a:ln/>
        </p:spPr>
        <p:txBody>
          <a:bodyPr/>
          <a:lstStyle/>
          <a:p>
            <a:endParaRPr lang="en-US"/>
          </a:p>
        </p:txBody>
      </p:sp>
      <p:sp>
        <p:nvSpPr>
          <p:cNvPr id="11" name="Text 9"/>
          <p:cNvSpPr/>
          <p:nvPr/>
        </p:nvSpPr>
        <p:spPr>
          <a:xfrm>
            <a:off x="10077450" y="4625816"/>
            <a:ext cx="1462088" cy="403701"/>
          </a:xfrm>
          <a:prstGeom prst="rect">
            <a:avLst/>
          </a:prstGeom>
          <a:noFill/>
          <a:ln/>
        </p:spPr>
        <p:txBody>
          <a:bodyPr wrap="square" lIns="25400" tIns="25400" rIns="25400" bIns="25400" rtlCol="0" anchor="t">
            <a:normAutofit/>
          </a:bodyPr>
          <a:lstStyle/>
          <a:p>
            <a:pPr marL="0" indent="0" algn="l">
              <a:buNone/>
            </a:pPr>
            <a:r>
              <a:rPr lang="en-US" sz="2250" dirty="0">
                <a:solidFill>
                  <a:srgbClr val="17171A"/>
                </a:solidFill>
                <a:highlight>
                  <a:srgbClr val="E4572E"/>
                </a:highlight>
                <a:latin typeface="Georgia" pitchFamily="34" charset="0"/>
                <a:ea typeface="Georgia" pitchFamily="34" charset="-122"/>
                <a:cs typeface="Georgia" pitchFamily="34" charset="-120"/>
              </a:rPr>
              <a:t>Δ</a:t>
            </a:r>
            <a:r>
              <a:rPr lang="en-US" sz="1395" baseline="-40000" dirty="0">
                <a:solidFill>
                  <a:srgbClr val="17171A"/>
                </a:solidFill>
                <a:latin typeface="Georgia" pitchFamily="34" charset="0"/>
                <a:ea typeface="Georgia" pitchFamily="34" charset="-122"/>
                <a:cs typeface="Georgia" pitchFamily="34" charset="-120"/>
              </a:rPr>
              <a:t>min </a:t>
            </a:r>
            <a:r>
              <a:rPr lang="en-US" sz="2250" dirty="0">
                <a:solidFill>
                  <a:srgbClr val="17171A"/>
                </a:solidFill>
                <a:highlight>
                  <a:srgbClr val="E4572E"/>
                </a:highlight>
                <a:latin typeface="Georgia" pitchFamily="34" charset="0"/>
                <a:ea typeface="Georgia" pitchFamily="34" charset="-122"/>
                <a:cs typeface="Georgia" pitchFamily="34" charset="-120"/>
              </a:rPr>
              <a:t>= 0.25</a:t>
            </a:r>
            <a:endParaRPr lang="en-US" sz="2250" dirty="0"/>
          </a:p>
        </p:txBody>
      </p:sp>
      <p:sp>
        <p:nvSpPr>
          <p:cNvPr id="12" name="Shape 10"/>
          <p:cNvSpPr/>
          <p:nvPr/>
        </p:nvSpPr>
        <p:spPr>
          <a:xfrm>
            <a:off x="14187488" y="4511516"/>
            <a:ext cx="1761172" cy="594201"/>
          </a:xfrm>
          <a:prstGeom prst="rect">
            <a:avLst/>
          </a:prstGeom>
          <a:solidFill>
            <a:srgbClr val="2E2E33"/>
          </a:solidFill>
          <a:ln/>
        </p:spPr>
        <p:txBody>
          <a:bodyPr/>
          <a:lstStyle/>
          <a:p>
            <a:endParaRPr lang="en-US"/>
          </a:p>
        </p:txBody>
      </p:sp>
      <p:sp>
        <p:nvSpPr>
          <p:cNvPr id="13" name="Text 11"/>
          <p:cNvSpPr/>
          <p:nvPr/>
        </p:nvSpPr>
        <p:spPr>
          <a:xfrm>
            <a:off x="14435138" y="4625816"/>
            <a:ext cx="1342072" cy="403701"/>
          </a:xfrm>
          <a:prstGeom prst="rect">
            <a:avLst/>
          </a:prstGeom>
          <a:noFill/>
          <a:ln/>
        </p:spPr>
        <p:txBody>
          <a:bodyPr wrap="square" lIns="25400" tIns="25400" rIns="25400" bIns="25400" rtlCol="0" anchor="t">
            <a:normAutofit/>
          </a:bodyPr>
          <a:lstStyle/>
          <a:p>
            <a:pPr marL="0" indent="0" algn="l">
              <a:buNone/>
            </a:pPr>
            <a:r>
              <a:rPr lang="en-US" sz="2250" dirty="0">
                <a:solidFill>
                  <a:srgbClr val="F1F0EC"/>
                </a:solidFill>
                <a:highlight>
                  <a:srgbClr val="2E2E33"/>
                </a:highlight>
                <a:latin typeface="Georgia" pitchFamily="34" charset="0"/>
                <a:ea typeface="Georgia" pitchFamily="34" charset="-122"/>
                <a:cs typeface="Georgia" pitchFamily="34" charset="-120"/>
              </a:rPr>
              <a:t>τ</a:t>
            </a:r>
            <a:r>
              <a:rPr lang="en-US" sz="1395" baseline="-40000" dirty="0">
                <a:solidFill>
                  <a:srgbClr val="F1F0EC"/>
                </a:solidFill>
                <a:latin typeface="Georgia" pitchFamily="34" charset="0"/>
                <a:ea typeface="Georgia" pitchFamily="34" charset="-122"/>
                <a:cs typeface="Georgia" pitchFamily="34" charset="-120"/>
              </a:rPr>
              <a:t>abs </a:t>
            </a:r>
            <a:r>
              <a:rPr lang="en-US" sz="2250" dirty="0">
                <a:solidFill>
                  <a:srgbClr val="F1F0EC"/>
                </a:solidFill>
                <a:highlight>
                  <a:srgbClr val="2E2E33"/>
                </a:highlight>
                <a:latin typeface="Georgia" pitchFamily="34" charset="0"/>
                <a:ea typeface="Georgia" pitchFamily="34" charset="-122"/>
                <a:cs typeface="Georgia" pitchFamily="34" charset="-120"/>
              </a:rPr>
              <a:t>= 0.10</a:t>
            </a:r>
            <a:endParaRPr lang="en-US" sz="2250" dirty="0"/>
          </a:p>
        </p:txBody>
      </p:sp>
      <p:sp>
        <p:nvSpPr>
          <p:cNvPr id="14" name="Shape 12"/>
          <p:cNvSpPr/>
          <p:nvPr/>
        </p:nvSpPr>
        <p:spPr>
          <a:xfrm>
            <a:off x="1143000" y="6239192"/>
            <a:ext cx="16002000" cy="10636"/>
          </a:xfrm>
          <a:prstGeom prst="rect">
            <a:avLst/>
          </a:prstGeom>
          <a:solidFill>
            <a:srgbClr val="17171A"/>
          </a:solidFill>
          <a:ln/>
        </p:spPr>
        <p:txBody>
          <a:bodyPr/>
          <a:lstStyle/>
          <a:p>
            <a:endParaRPr lang="en-US"/>
          </a:p>
        </p:txBody>
      </p:sp>
      <p:sp>
        <p:nvSpPr>
          <p:cNvPr id="15" name="Shape 13"/>
          <p:cNvSpPr/>
          <p:nvPr/>
        </p:nvSpPr>
        <p:spPr>
          <a:xfrm>
            <a:off x="9133364" y="6249829"/>
            <a:ext cx="10636" cy="1497330"/>
          </a:xfrm>
          <a:prstGeom prst="rect">
            <a:avLst/>
          </a:prstGeom>
          <a:solidFill>
            <a:srgbClr val="DFDDD7"/>
          </a:solidFill>
          <a:ln/>
        </p:spPr>
        <p:txBody>
          <a:bodyPr/>
          <a:lstStyle/>
          <a:p>
            <a:endParaRPr lang="en-US"/>
          </a:p>
        </p:txBody>
      </p:sp>
      <p:sp>
        <p:nvSpPr>
          <p:cNvPr id="16" name="Text 14"/>
          <p:cNvSpPr/>
          <p:nvPr/>
        </p:nvSpPr>
        <p:spPr>
          <a:xfrm>
            <a:off x="1143000" y="6592729"/>
            <a:ext cx="8160750" cy="399098"/>
          </a:xfrm>
          <a:prstGeom prst="rect">
            <a:avLst/>
          </a:prstGeom>
          <a:noFill/>
          <a:ln/>
        </p:spPr>
        <p:txBody>
          <a:bodyPr wrap="square" lIns="25400" tIns="25400" rIns="25400" bIns="25400" rtlCol="0" anchor="ctr">
            <a:noAutofit/>
          </a:bodyPr>
          <a:lstStyle/>
          <a:p>
            <a:pPr marL="0" indent="0" algn="l">
              <a:buNone/>
            </a:pPr>
            <a:r>
              <a:rPr lang="en-US" sz="2800" b="1" dirty="0">
                <a:solidFill>
                  <a:srgbClr val="17171A"/>
                </a:solidFill>
                <a:latin typeface="Arial" pitchFamily="34" charset="0"/>
                <a:ea typeface="Arial" pitchFamily="34" charset="-122"/>
                <a:cs typeface="Arial" pitchFamily="34" charset="-120"/>
              </a:rPr>
              <a:t>The attacker can query</a:t>
            </a:r>
            <a:endParaRPr lang="en-US" sz="2800" dirty="0"/>
          </a:p>
        </p:txBody>
      </p:sp>
      <p:sp>
        <p:nvSpPr>
          <p:cNvPr id="17" name="Text 15"/>
          <p:cNvSpPr/>
          <p:nvPr/>
        </p:nvSpPr>
        <p:spPr>
          <a:xfrm>
            <a:off x="1143000" y="7087076"/>
            <a:ext cx="8160750" cy="355283"/>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6C6C70"/>
                </a:solidFill>
                <a:latin typeface="Arial" pitchFamily="34" charset="0"/>
                <a:ea typeface="Arial" pitchFamily="34" charset="-122"/>
                <a:cs typeface="Arial" pitchFamily="34" charset="-120"/>
              </a:rPr>
              <a:t>Detections · Confidence scores</a:t>
            </a:r>
            <a:endParaRPr lang="en-US" sz="2100" dirty="0"/>
          </a:p>
        </p:txBody>
      </p:sp>
      <p:sp>
        <p:nvSpPr>
          <p:cNvPr id="18" name="Text 16"/>
          <p:cNvSpPr/>
          <p:nvPr/>
        </p:nvSpPr>
        <p:spPr>
          <a:xfrm>
            <a:off x="9715500" y="6592729"/>
            <a:ext cx="8172450" cy="399098"/>
          </a:xfrm>
          <a:prstGeom prst="rect">
            <a:avLst/>
          </a:prstGeom>
          <a:noFill/>
          <a:ln/>
        </p:spPr>
        <p:txBody>
          <a:bodyPr wrap="square" lIns="25400" tIns="25400" rIns="25400" bIns="25400" rtlCol="0" anchor="ctr">
            <a:normAutofit fontScale="92500" lnSpcReduction="20000"/>
          </a:bodyPr>
          <a:lstStyle/>
          <a:p>
            <a:pPr marL="0" indent="0" algn="l">
              <a:buNone/>
            </a:pPr>
            <a:r>
              <a:rPr lang="en-US" sz="2800" b="1" dirty="0">
                <a:solidFill>
                  <a:srgbClr val="17171A"/>
                </a:solidFill>
                <a:latin typeface="Arial" pitchFamily="34" charset="0"/>
                <a:ea typeface="Arial" pitchFamily="34" charset="-122"/>
                <a:cs typeface="Arial" pitchFamily="34" charset="-120"/>
              </a:rPr>
              <a:t>The attacker cannot access</a:t>
            </a:r>
            <a:endParaRPr lang="en-US" sz="2800" dirty="0"/>
          </a:p>
        </p:txBody>
      </p:sp>
      <p:sp>
        <p:nvSpPr>
          <p:cNvPr id="19" name="Text 17"/>
          <p:cNvSpPr/>
          <p:nvPr/>
        </p:nvSpPr>
        <p:spPr>
          <a:xfrm>
            <a:off x="9715500" y="7087076"/>
            <a:ext cx="8172450" cy="355283"/>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6C6C70"/>
                </a:solidFill>
                <a:latin typeface="Arial" pitchFamily="34" charset="0"/>
                <a:ea typeface="Arial" pitchFamily="34" charset="-122"/>
                <a:cs typeface="Arial" pitchFamily="34" charset="-120"/>
              </a:rPr>
              <a:t>Gradients · Model weights · Architecture internals</a:t>
            </a:r>
            <a:endParaRPr lang="en-US" sz="2100" dirty="0"/>
          </a:p>
        </p:txBody>
      </p:sp>
      <p:sp>
        <p:nvSpPr>
          <p:cNvPr id="20" name="Text 18"/>
          <p:cNvSpPr/>
          <p:nvPr/>
        </p:nvSpPr>
        <p:spPr>
          <a:xfrm>
            <a:off x="1143000" y="8071009"/>
            <a:ext cx="17602200" cy="333375"/>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6C6C70"/>
                </a:solidFill>
                <a:latin typeface="Arial" pitchFamily="34" charset="0"/>
                <a:ea typeface="Arial" pitchFamily="34" charset="-122"/>
                <a:cs typeface="Arial" pitchFamily="34" charset="-120"/>
              </a:rPr>
              <a:t>EOT is logged separately; it is never substituted for strict success.</a:t>
            </a:r>
            <a:endParaRPr lang="en-US" sz="1950" dirty="0"/>
          </a:p>
        </p:txBody>
      </p:sp>
      <p:sp>
        <p:nvSpPr>
          <p:cNvPr id="21" name="Text 19"/>
          <p:cNvSpPr/>
          <p:nvPr/>
        </p:nvSpPr>
        <p:spPr>
          <a:xfrm>
            <a:off x="1143000" y="9442132"/>
            <a:ext cx="3657346"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PATCHBANDIT · ICIP 2026</a:t>
            </a:r>
            <a:endParaRPr lang="en-US" sz="1800" dirty="0"/>
          </a:p>
        </p:txBody>
      </p:sp>
      <p:sp>
        <p:nvSpPr>
          <p:cNvPr id="22" name="Text 20"/>
          <p:cNvSpPr/>
          <p:nvPr/>
        </p:nvSpPr>
        <p:spPr>
          <a:xfrm>
            <a:off x="16994981" y="9442132"/>
            <a:ext cx="226219"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5</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1F0EC"/>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METHOD</a:t>
            </a:r>
            <a:endParaRPr lang="en-US" sz="1650" dirty="0"/>
          </a:p>
        </p:txBody>
      </p:sp>
      <p:sp>
        <p:nvSpPr>
          <p:cNvPr id="3" name="Text 1"/>
          <p:cNvSpPr/>
          <p:nvPr/>
        </p:nvSpPr>
        <p:spPr>
          <a:xfrm>
            <a:off x="1143000" y="1299210"/>
            <a:ext cx="17602200" cy="666750"/>
          </a:xfrm>
          <a:prstGeom prst="rect">
            <a:avLst/>
          </a:prstGeom>
          <a:noFill/>
          <a:ln/>
        </p:spPr>
        <p:txBody>
          <a:bodyPr wrap="square" lIns="25400" tIns="25400" rIns="25400" bIns="25400" rtlCol="0" anchor="t">
            <a:normAutofit lnSpcReduction="10000"/>
          </a:bodyPr>
          <a:lstStyle/>
          <a:p>
            <a:pPr marL="0" indent="0" algn="l">
              <a:lnSpc>
                <a:spcPct val="95330"/>
              </a:lnSpc>
              <a:buNone/>
            </a:pPr>
            <a:r>
              <a:rPr lang="en-US" sz="4500" b="1" dirty="0">
                <a:solidFill>
                  <a:srgbClr val="17171A"/>
                </a:solidFill>
                <a:latin typeface="Georgia" pitchFamily="34" charset="0"/>
                <a:ea typeface="Georgia" pitchFamily="34" charset="-122"/>
                <a:cs typeface="Georgia" pitchFamily="34" charset="-120"/>
              </a:rPr>
              <a:t>Three Steps, Repeated Under Budget</a:t>
            </a:r>
            <a:endParaRPr lang="en-US" sz="4500" dirty="0"/>
          </a:p>
        </p:txBody>
      </p:sp>
      <p:sp>
        <p:nvSpPr>
          <p:cNvPr id="4" name="Shape 2"/>
          <p:cNvSpPr/>
          <p:nvPr/>
        </p:nvSpPr>
        <p:spPr>
          <a:xfrm>
            <a:off x="1143000" y="2747010"/>
            <a:ext cx="16002000" cy="10636"/>
          </a:xfrm>
          <a:prstGeom prst="rect">
            <a:avLst/>
          </a:prstGeom>
          <a:solidFill>
            <a:srgbClr val="17171A"/>
          </a:solidFill>
          <a:ln/>
        </p:spPr>
        <p:txBody>
          <a:bodyPr/>
          <a:lstStyle/>
          <a:p>
            <a:endParaRPr lang="en-US"/>
          </a:p>
        </p:txBody>
      </p:sp>
      <p:sp>
        <p:nvSpPr>
          <p:cNvPr id="5" name="Shape 3"/>
          <p:cNvSpPr/>
          <p:nvPr/>
        </p:nvSpPr>
        <p:spPr>
          <a:xfrm>
            <a:off x="6466364" y="2757646"/>
            <a:ext cx="10636" cy="3247390"/>
          </a:xfrm>
          <a:prstGeom prst="rect">
            <a:avLst/>
          </a:prstGeom>
          <a:solidFill>
            <a:srgbClr val="DFDDD7"/>
          </a:solidFill>
          <a:ln/>
        </p:spPr>
        <p:txBody>
          <a:bodyPr/>
          <a:lstStyle/>
          <a:p>
            <a:endParaRPr lang="en-US"/>
          </a:p>
        </p:txBody>
      </p:sp>
      <p:sp>
        <p:nvSpPr>
          <p:cNvPr id="6" name="Text 4"/>
          <p:cNvSpPr/>
          <p:nvPr/>
        </p:nvSpPr>
        <p:spPr>
          <a:xfrm>
            <a:off x="1143000" y="3176746"/>
            <a:ext cx="5268960" cy="762000"/>
          </a:xfrm>
          <a:prstGeom prst="rect">
            <a:avLst/>
          </a:prstGeom>
          <a:noFill/>
          <a:ln/>
        </p:spPr>
        <p:txBody>
          <a:bodyPr wrap="square" lIns="25400" tIns="25400" rIns="25400" bIns="25400" rtlCol="0" anchor="t">
            <a:noAutofit/>
          </a:bodyPr>
          <a:lstStyle/>
          <a:p>
            <a:pPr marL="0" indent="0" algn="l">
              <a:lnSpc>
                <a:spcPct val="87256"/>
              </a:lnSpc>
              <a:buNone/>
            </a:pPr>
            <a:r>
              <a:rPr lang="en-US" sz="6000" dirty="0">
                <a:solidFill>
                  <a:srgbClr val="17171A"/>
                </a:solidFill>
                <a:latin typeface="Georgia" pitchFamily="34" charset="0"/>
                <a:ea typeface="Georgia" pitchFamily="34" charset="-122"/>
                <a:cs typeface="Georgia" pitchFamily="34" charset="-120"/>
              </a:rPr>
              <a:t>01</a:t>
            </a:r>
            <a:endParaRPr lang="en-US" sz="6000" dirty="0"/>
          </a:p>
        </p:txBody>
      </p:sp>
      <p:sp>
        <p:nvSpPr>
          <p:cNvPr id="7" name="Text 5"/>
          <p:cNvSpPr/>
          <p:nvPr/>
        </p:nvSpPr>
        <p:spPr>
          <a:xfrm>
            <a:off x="1143000" y="4148296"/>
            <a:ext cx="5268960" cy="464820"/>
          </a:xfrm>
          <a:prstGeom prst="rect">
            <a:avLst/>
          </a:prstGeom>
          <a:noFill/>
          <a:ln/>
        </p:spPr>
        <p:txBody>
          <a:bodyPr wrap="square" lIns="25400" tIns="25400" rIns="25400" bIns="25400" rtlCol="0" anchor="t">
            <a:noAutofit/>
          </a:bodyPr>
          <a:lstStyle/>
          <a:p>
            <a:pPr marL="0" indent="0" algn="l">
              <a:buNone/>
            </a:pPr>
            <a:r>
              <a:rPr lang="en-US" sz="3200" b="1" dirty="0">
                <a:solidFill>
                  <a:srgbClr val="17171A"/>
                </a:solidFill>
                <a:latin typeface="Arial" pitchFamily="34" charset="0"/>
                <a:ea typeface="Arial" pitchFamily="34" charset="-122"/>
                <a:cs typeface="Arial" pitchFamily="34" charset="-120"/>
              </a:rPr>
              <a:t>Place</a:t>
            </a:r>
            <a:endParaRPr lang="en-US" sz="3200" dirty="0"/>
          </a:p>
        </p:txBody>
      </p:sp>
      <p:sp>
        <p:nvSpPr>
          <p:cNvPr id="8" name="Text 6"/>
          <p:cNvSpPr/>
          <p:nvPr/>
        </p:nvSpPr>
        <p:spPr>
          <a:xfrm>
            <a:off x="1143000" y="4746466"/>
            <a:ext cx="4933663" cy="1281113"/>
          </a:xfrm>
          <a:prstGeom prst="rect">
            <a:avLst/>
          </a:prstGeom>
          <a:noFill/>
          <a:ln/>
        </p:spPr>
        <p:txBody>
          <a:bodyPr wrap="square" lIns="25400" tIns="25400" rIns="25400" bIns="25400" rtlCol="0" anchor="t">
            <a:noAutofit/>
          </a:bodyPr>
          <a:lstStyle/>
          <a:p>
            <a:pPr marL="0" indent="0" algn="l">
              <a:lnSpc>
                <a:spcPct val="122191"/>
              </a:lnSpc>
              <a:buNone/>
            </a:pPr>
            <a:r>
              <a:rPr lang="en-US" sz="2600" dirty="0">
                <a:solidFill>
                  <a:srgbClr val="6C6C70"/>
                </a:solidFill>
                <a:latin typeface="Arial" pitchFamily="34" charset="0"/>
                <a:ea typeface="Arial" pitchFamily="34" charset="-122"/>
                <a:cs typeface="Arial" pitchFamily="34" charset="-120"/>
              </a:rPr>
              <a:t>Contextual Thompson sampling picks a promising cell of the 5×5 candidate grid.</a:t>
            </a:r>
            <a:endParaRPr lang="en-US" sz="2600" dirty="0"/>
          </a:p>
        </p:txBody>
      </p:sp>
      <p:sp>
        <p:nvSpPr>
          <p:cNvPr id="9" name="Shape 7"/>
          <p:cNvSpPr/>
          <p:nvPr/>
        </p:nvSpPr>
        <p:spPr>
          <a:xfrm>
            <a:off x="11800364" y="2757646"/>
            <a:ext cx="10636" cy="3247390"/>
          </a:xfrm>
          <a:prstGeom prst="rect">
            <a:avLst/>
          </a:prstGeom>
          <a:solidFill>
            <a:srgbClr val="DFDDD7"/>
          </a:solidFill>
          <a:ln/>
        </p:spPr>
        <p:txBody>
          <a:bodyPr/>
          <a:lstStyle/>
          <a:p>
            <a:endParaRPr lang="en-US"/>
          </a:p>
        </p:txBody>
      </p:sp>
      <p:sp>
        <p:nvSpPr>
          <p:cNvPr id="10" name="Text 8"/>
          <p:cNvSpPr/>
          <p:nvPr/>
        </p:nvSpPr>
        <p:spPr>
          <a:xfrm>
            <a:off x="7010400" y="3176746"/>
            <a:ext cx="4682220" cy="762000"/>
          </a:xfrm>
          <a:prstGeom prst="rect">
            <a:avLst/>
          </a:prstGeom>
          <a:noFill/>
          <a:ln/>
        </p:spPr>
        <p:txBody>
          <a:bodyPr wrap="square" lIns="25400" tIns="25400" rIns="25400" bIns="25400" rtlCol="0" anchor="t">
            <a:noAutofit/>
          </a:bodyPr>
          <a:lstStyle/>
          <a:p>
            <a:pPr marL="0" indent="0" algn="l">
              <a:lnSpc>
                <a:spcPct val="87256"/>
              </a:lnSpc>
              <a:buNone/>
            </a:pPr>
            <a:r>
              <a:rPr lang="en-US" sz="6000" dirty="0">
                <a:solidFill>
                  <a:srgbClr val="17171A"/>
                </a:solidFill>
                <a:latin typeface="Georgia" pitchFamily="34" charset="0"/>
                <a:ea typeface="Georgia" pitchFamily="34" charset="-122"/>
                <a:cs typeface="Georgia" pitchFamily="34" charset="-120"/>
              </a:rPr>
              <a:t>02</a:t>
            </a:r>
            <a:endParaRPr lang="en-US" sz="6000" dirty="0"/>
          </a:p>
        </p:txBody>
      </p:sp>
      <p:sp>
        <p:nvSpPr>
          <p:cNvPr id="11" name="Text 9"/>
          <p:cNvSpPr/>
          <p:nvPr/>
        </p:nvSpPr>
        <p:spPr>
          <a:xfrm>
            <a:off x="7010400" y="4148296"/>
            <a:ext cx="4682220" cy="464820"/>
          </a:xfrm>
          <a:prstGeom prst="rect">
            <a:avLst/>
          </a:prstGeom>
          <a:noFill/>
          <a:ln/>
        </p:spPr>
        <p:txBody>
          <a:bodyPr wrap="square" lIns="25400" tIns="25400" rIns="25400" bIns="25400" rtlCol="0" anchor="t">
            <a:noAutofit/>
          </a:bodyPr>
          <a:lstStyle/>
          <a:p>
            <a:pPr marL="0" indent="0" algn="l">
              <a:buNone/>
            </a:pPr>
            <a:r>
              <a:rPr lang="en-US" sz="3200" b="1" dirty="0">
                <a:solidFill>
                  <a:srgbClr val="17171A"/>
                </a:solidFill>
                <a:latin typeface="Arial" pitchFamily="34" charset="0"/>
                <a:ea typeface="Arial" pitchFamily="34" charset="-122"/>
                <a:cs typeface="Arial" pitchFamily="34" charset="-120"/>
              </a:rPr>
              <a:t>Optimize</a:t>
            </a:r>
            <a:endParaRPr lang="en-US" sz="3200" dirty="0"/>
          </a:p>
        </p:txBody>
      </p:sp>
      <p:sp>
        <p:nvSpPr>
          <p:cNvPr id="12" name="Text 10"/>
          <p:cNvSpPr/>
          <p:nvPr/>
        </p:nvSpPr>
        <p:spPr>
          <a:xfrm>
            <a:off x="7010400" y="4746466"/>
            <a:ext cx="4384261" cy="1281113"/>
          </a:xfrm>
          <a:prstGeom prst="rect">
            <a:avLst/>
          </a:prstGeom>
          <a:noFill/>
          <a:ln/>
        </p:spPr>
        <p:txBody>
          <a:bodyPr wrap="square" lIns="25400" tIns="25400" rIns="25400" bIns="25400" rtlCol="0" anchor="t">
            <a:noAutofit/>
          </a:bodyPr>
          <a:lstStyle/>
          <a:p>
            <a:pPr marL="0" indent="0" algn="l">
              <a:lnSpc>
                <a:spcPct val="122191"/>
              </a:lnSpc>
              <a:buNone/>
            </a:pPr>
            <a:r>
              <a:rPr lang="en-US" sz="2600" dirty="0">
                <a:solidFill>
                  <a:srgbClr val="6C6C70"/>
                </a:solidFill>
                <a:latin typeface="Arial" pitchFamily="34" charset="0"/>
                <a:ea typeface="Arial" pitchFamily="34" charset="-122"/>
                <a:cs typeface="Arial" pitchFamily="34" charset="-120"/>
              </a:rPr>
              <a:t>A NES zeroth-order update improves the patch pixels. No gradients required.</a:t>
            </a:r>
            <a:endParaRPr lang="en-US" sz="2600" dirty="0"/>
          </a:p>
        </p:txBody>
      </p:sp>
      <p:sp>
        <p:nvSpPr>
          <p:cNvPr id="13" name="Text 11"/>
          <p:cNvSpPr/>
          <p:nvPr/>
        </p:nvSpPr>
        <p:spPr>
          <a:xfrm>
            <a:off x="12344400" y="3176746"/>
            <a:ext cx="5280660" cy="762000"/>
          </a:xfrm>
          <a:prstGeom prst="rect">
            <a:avLst/>
          </a:prstGeom>
          <a:noFill/>
          <a:ln/>
        </p:spPr>
        <p:txBody>
          <a:bodyPr wrap="square" lIns="25400" tIns="25400" rIns="25400" bIns="25400" rtlCol="0" anchor="t">
            <a:noAutofit/>
          </a:bodyPr>
          <a:lstStyle/>
          <a:p>
            <a:pPr marL="0" indent="0" algn="l">
              <a:lnSpc>
                <a:spcPct val="87256"/>
              </a:lnSpc>
              <a:buNone/>
            </a:pPr>
            <a:r>
              <a:rPr lang="en-US" sz="6000" dirty="0">
                <a:solidFill>
                  <a:srgbClr val="E4572E"/>
                </a:solidFill>
                <a:latin typeface="Georgia" pitchFamily="34" charset="0"/>
                <a:ea typeface="Georgia" pitchFamily="34" charset="-122"/>
                <a:cs typeface="Georgia" pitchFamily="34" charset="-120"/>
              </a:rPr>
              <a:t>03</a:t>
            </a:r>
            <a:endParaRPr lang="en-US" sz="6000" dirty="0"/>
          </a:p>
        </p:txBody>
      </p:sp>
      <p:sp>
        <p:nvSpPr>
          <p:cNvPr id="14" name="Text 12"/>
          <p:cNvSpPr/>
          <p:nvPr/>
        </p:nvSpPr>
        <p:spPr>
          <a:xfrm>
            <a:off x="12344400" y="4148296"/>
            <a:ext cx="5280660" cy="464820"/>
          </a:xfrm>
          <a:prstGeom prst="rect">
            <a:avLst/>
          </a:prstGeom>
          <a:noFill/>
          <a:ln/>
        </p:spPr>
        <p:txBody>
          <a:bodyPr wrap="square" lIns="25400" tIns="25400" rIns="25400" bIns="25400" rtlCol="0" anchor="t">
            <a:noAutofit/>
          </a:bodyPr>
          <a:lstStyle/>
          <a:p>
            <a:pPr marL="0" indent="0" algn="l">
              <a:buNone/>
            </a:pPr>
            <a:r>
              <a:rPr lang="en-US" sz="3200" b="1" dirty="0">
                <a:solidFill>
                  <a:srgbClr val="17171A"/>
                </a:solidFill>
                <a:latin typeface="Arial" pitchFamily="34" charset="0"/>
                <a:ea typeface="Arial" pitchFamily="34" charset="-122"/>
                <a:cs typeface="Arial" pitchFamily="34" charset="-120"/>
              </a:rPr>
              <a:t>Grow?</a:t>
            </a:r>
            <a:endParaRPr lang="en-US" sz="3200" dirty="0"/>
          </a:p>
        </p:txBody>
      </p:sp>
      <p:sp>
        <p:nvSpPr>
          <p:cNvPr id="15" name="Text 13"/>
          <p:cNvSpPr/>
          <p:nvPr/>
        </p:nvSpPr>
        <p:spPr>
          <a:xfrm>
            <a:off x="12344400" y="4746466"/>
            <a:ext cx="4944618" cy="1296670"/>
          </a:xfrm>
          <a:prstGeom prst="rect">
            <a:avLst/>
          </a:prstGeom>
          <a:noFill/>
          <a:ln/>
        </p:spPr>
        <p:txBody>
          <a:bodyPr wrap="square" lIns="25400" tIns="25400" rIns="25400" bIns="25400" rtlCol="0" anchor="t">
            <a:noAutofit/>
          </a:bodyPr>
          <a:lstStyle/>
          <a:p>
            <a:pPr marL="0" indent="0" algn="l">
              <a:lnSpc>
                <a:spcPct val="122191"/>
              </a:lnSpc>
              <a:buNone/>
            </a:pPr>
            <a:r>
              <a:rPr lang="en-US" sz="2600" dirty="0">
                <a:solidFill>
                  <a:srgbClr val="6C6C70"/>
                </a:solidFill>
                <a:latin typeface="Arial" pitchFamily="34" charset="0"/>
                <a:ea typeface="Arial" pitchFamily="34" charset="-122"/>
                <a:cs typeface="Arial" pitchFamily="34" charset="-120"/>
              </a:rPr>
              <a:t>Upsample to the next rung of the size ladder only if reward stalls for </a:t>
            </a:r>
            <a:r>
              <a:rPr lang="en-US" sz="2600" dirty="0" err="1">
                <a:solidFill>
                  <a:srgbClr val="6C6C70"/>
                </a:solidFill>
                <a:latin typeface="Arial" pitchFamily="34" charset="0"/>
                <a:ea typeface="Arial" pitchFamily="34" charset="-122"/>
                <a:cs typeface="Arial" pitchFamily="34" charset="-120"/>
              </a:rPr>
              <a:t>τ</a:t>
            </a:r>
            <a:r>
              <a:rPr lang="en-US" sz="2600" baseline="-40000" dirty="0" err="1">
                <a:solidFill>
                  <a:srgbClr val="6C6C70"/>
                </a:solidFill>
                <a:latin typeface="Arial" pitchFamily="34" charset="0"/>
                <a:ea typeface="Arial" pitchFamily="34" charset="-122"/>
                <a:cs typeface="Arial" pitchFamily="34" charset="-120"/>
              </a:rPr>
              <a:t>grow</a:t>
            </a:r>
            <a:r>
              <a:rPr lang="en-US" sz="2600" baseline="-40000" dirty="0">
                <a:solidFill>
                  <a:srgbClr val="6C6C70"/>
                </a:solidFill>
                <a:latin typeface="Arial" pitchFamily="34" charset="0"/>
                <a:ea typeface="Arial" pitchFamily="34" charset="-122"/>
                <a:cs typeface="Arial" pitchFamily="34" charset="-120"/>
              </a:rPr>
              <a:t> </a:t>
            </a:r>
            <a:r>
              <a:rPr lang="en-US" sz="2600" dirty="0">
                <a:solidFill>
                  <a:srgbClr val="6C6C70"/>
                </a:solidFill>
                <a:latin typeface="Arial" pitchFamily="34" charset="0"/>
                <a:ea typeface="Arial" pitchFamily="34" charset="-122"/>
                <a:cs typeface="Arial" pitchFamily="34" charset="-120"/>
              </a:rPr>
              <a:t> iterations.</a:t>
            </a:r>
            <a:endParaRPr lang="en-US" sz="2600" dirty="0"/>
          </a:p>
        </p:txBody>
      </p:sp>
      <p:sp>
        <p:nvSpPr>
          <p:cNvPr id="16" name="Shape 14"/>
          <p:cNvSpPr/>
          <p:nvPr/>
        </p:nvSpPr>
        <p:spPr>
          <a:xfrm>
            <a:off x="1143000" y="7655236"/>
            <a:ext cx="16002000" cy="986790"/>
          </a:xfrm>
          <a:prstGeom prst="rect">
            <a:avLst/>
          </a:prstGeom>
          <a:solidFill>
            <a:srgbClr val="17171A"/>
          </a:solidFill>
          <a:ln/>
        </p:spPr>
        <p:txBody>
          <a:bodyPr/>
          <a:lstStyle/>
          <a:p>
            <a:endParaRPr lang="en-US"/>
          </a:p>
        </p:txBody>
      </p:sp>
      <p:grpSp>
        <p:nvGrpSpPr>
          <p:cNvPr id="21" name="Group 20">
            <a:extLst>
              <a:ext uri="{FF2B5EF4-FFF2-40B4-BE49-F238E27FC236}">
                <a16:creationId xmlns:a16="http://schemas.microsoft.com/office/drawing/2014/main" id="{E7A84655-7508-795F-897A-1CCD0E8A8027}"/>
              </a:ext>
            </a:extLst>
          </p:cNvPr>
          <p:cNvGrpSpPr/>
          <p:nvPr/>
        </p:nvGrpSpPr>
        <p:grpSpPr>
          <a:xfrm>
            <a:off x="3124879" y="7979086"/>
            <a:ext cx="12038242" cy="377190"/>
            <a:chOff x="1600199" y="8436293"/>
            <a:chExt cx="12038242" cy="377190"/>
          </a:xfrm>
        </p:grpSpPr>
        <p:sp>
          <p:nvSpPr>
            <p:cNvPr id="17" name="Text 15"/>
            <p:cNvSpPr/>
            <p:nvPr/>
          </p:nvSpPr>
          <p:spPr>
            <a:xfrm>
              <a:off x="1600199" y="8480108"/>
              <a:ext cx="1280160" cy="289560"/>
            </a:xfrm>
            <a:prstGeom prst="rect">
              <a:avLst/>
            </a:prstGeom>
            <a:noFill/>
            <a:ln/>
          </p:spPr>
          <p:txBody>
            <a:bodyPr wrap="square" lIns="25400" tIns="25400" rIns="25400" bIns="25400" rtlCol="0" anchor="ctr">
              <a:noAutofit/>
            </a:bodyPr>
            <a:lstStyle/>
            <a:p>
              <a:pPr marL="0" indent="0" algn="l">
                <a:buNone/>
              </a:pPr>
              <a:r>
                <a:rPr lang="en-US" sz="2600" b="1" kern="0" spc="297" dirty="0">
                  <a:solidFill>
                    <a:srgbClr val="E4572E"/>
                  </a:solidFill>
                  <a:latin typeface="Arial" pitchFamily="34" charset="0"/>
                  <a:ea typeface="Arial" pitchFamily="34" charset="-122"/>
                  <a:cs typeface="Arial" pitchFamily="34" charset="-120"/>
                </a:rPr>
                <a:t>LOOP</a:t>
              </a:r>
              <a:endParaRPr lang="en-US" sz="2600" dirty="0"/>
            </a:p>
          </p:txBody>
        </p:sp>
        <p:sp>
          <p:nvSpPr>
            <p:cNvPr id="18" name="Text 16"/>
            <p:cNvSpPr/>
            <p:nvPr/>
          </p:nvSpPr>
          <p:spPr>
            <a:xfrm>
              <a:off x="3122841" y="8436293"/>
              <a:ext cx="10515600" cy="377190"/>
            </a:xfrm>
            <a:prstGeom prst="rect">
              <a:avLst/>
            </a:prstGeom>
            <a:noFill/>
            <a:ln/>
          </p:spPr>
          <p:txBody>
            <a:bodyPr wrap="square" lIns="25400" tIns="25400" rIns="25400" bIns="25400" rtlCol="0" anchor="ctr">
              <a:noAutofit/>
            </a:bodyPr>
            <a:lstStyle/>
            <a:p>
              <a:pPr marL="0" indent="0" algn="l">
                <a:buNone/>
              </a:pPr>
              <a:r>
                <a:rPr lang="en-US" sz="2600" dirty="0">
                  <a:solidFill>
                    <a:srgbClr val="F1F0EC"/>
                  </a:solidFill>
                  <a:latin typeface="Arial" pitchFamily="34" charset="0"/>
                  <a:ea typeface="Arial" pitchFamily="34" charset="-122"/>
                  <a:cs typeface="Arial" pitchFamily="34" charset="-120"/>
                </a:rPr>
                <a:t>Repeats until strict success is met or the query budget </a:t>
              </a:r>
              <a:r>
                <a:rPr lang="en-US" sz="2600" i="1" dirty="0">
                  <a:solidFill>
                    <a:srgbClr val="F1F0EC"/>
                  </a:solidFill>
                  <a:latin typeface="Georgia" pitchFamily="34" charset="0"/>
                  <a:ea typeface="Georgia" pitchFamily="34" charset="-122"/>
                  <a:cs typeface="Georgia" pitchFamily="34" charset="-120"/>
                </a:rPr>
                <a:t>T </a:t>
              </a:r>
              <a:r>
                <a:rPr lang="en-US" sz="2600" dirty="0">
                  <a:solidFill>
                    <a:srgbClr val="F1F0EC"/>
                  </a:solidFill>
                  <a:latin typeface="Arial" pitchFamily="34" charset="0"/>
                  <a:ea typeface="Arial" pitchFamily="34" charset="-122"/>
                  <a:cs typeface="Arial" pitchFamily="34" charset="-120"/>
                </a:rPr>
                <a:t>is exhausted</a:t>
              </a:r>
              <a:endParaRPr lang="en-US" sz="2600" dirty="0"/>
            </a:p>
          </p:txBody>
        </p:sp>
      </p:grpSp>
      <p:sp>
        <p:nvSpPr>
          <p:cNvPr id="19" name="Text 17"/>
          <p:cNvSpPr/>
          <p:nvPr/>
        </p:nvSpPr>
        <p:spPr>
          <a:xfrm>
            <a:off x="1143000" y="9442132"/>
            <a:ext cx="3657346"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PATCHBANDIT · ICIP 2026</a:t>
            </a:r>
            <a:endParaRPr lang="en-US" sz="1800" dirty="0"/>
          </a:p>
        </p:txBody>
      </p:sp>
      <p:sp>
        <p:nvSpPr>
          <p:cNvPr id="20" name="Text 18"/>
          <p:cNvSpPr/>
          <p:nvPr/>
        </p:nvSpPr>
        <p:spPr>
          <a:xfrm>
            <a:off x="16994981" y="9442132"/>
            <a:ext cx="226219"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6</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1F0EC"/>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PLACEMENT</a:t>
            </a:r>
            <a:endParaRPr lang="en-US" sz="1650" dirty="0"/>
          </a:p>
        </p:txBody>
      </p:sp>
      <p:sp>
        <p:nvSpPr>
          <p:cNvPr id="3" name="Text 1"/>
          <p:cNvSpPr/>
          <p:nvPr/>
        </p:nvSpPr>
        <p:spPr>
          <a:xfrm>
            <a:off x="1143000" y="1299210"/>
            <a:ext cx="17602200" cy="666750"/>
          </a:xfrm>
          <a:prstGeom prst="rect">
            <a:avLst/>
          </a:prstGeom>
          <a:noFill/>
          <a:ln/>
        </p:spPr>
        <p:txBody>
          <a:bodyPr wrap="square" lIns="25400" tIns="25400" rIns="25400" bIns="25400" rtlCol="0" anchor="t">
            <a:normAutofit lnSpcReduction="10000"/>
          </a:bodyPr>
          <a:lstStyle/>
          <a:p>
            <a:pPr marL="0" indent="0" algn="l">
              <a:lnSpc>
                <a:spcPct val="95330"/>
              </a:lnSpc>
              <a:buNone/>
            </a:pPr>
            <a:r>
              <a:rPr lang="en-US" sz="4500" b="1" dirty="0">
                <a:solidFill>
                  <a:srgbClr val="17171A"/>
                </a:solidFill>
                <a:latin typeface="Georgia" pitchFamily="34" charset="0"/>
                <a:ea typeface="Georgia" pitchFamily="34" charset="-122"/>
                <a:cs typeface="Georgia" pitchFamily="34" charset="-120"/>
              </a:rPr>
              <a:t>Sampling Where the Patch Will Hurt Most</a:t>
            </a:r>
            <a:endParaRPr lang="en-US" sz="4500" dirty="0"/>
          </a:p>
        </p:txBody>
      </p:sp>
      <p:sp>
        <p:nvSpPr>
          <p:cNvPr id="4" name="Text 2"/>
          <p:cNvSpPr/>
          <p:nvPr/>
        </p:nvSpPr>
        <p:spPr>
          <a:xfrm>
            <a:off x="942975" y="2537460"/>
            <a:ext cx="8480426" cy="3974043"/>
          </a:xfrm>
          <a:prstGeom prst="rect">
            <a:avLst/>
          </a:prstGeom>
          <a:noFill/>
          <a:ln/>
        </p:spPr>
        <p:txBody>
          <a:bodyPr wrap="square" lIns="25400" tIns="25400" rIns="25400" bIns="25400" rtlCol="0" anchor="t">
            <a:normAutofit/>
          </a:bodyPr>
          <a:lstStyle/>
          <a:p>
            <a:pPr marL="342900" indent="-342900" algn="l">
              <a:spcAft>
                <a:spcPts val="100"/>
              </a:spcAft>
              <a:buFont typeface="Arial" panose="020B0604020202020204" pitchFamily="34" charset="0"/>
              <a:buChar char="•"/>
            </a:pPr>
            <a:r>
              <a:rPr lang="en-US" sz="2600" dirty="0">
                <a:solidFill>
                  <a:srgbClr val="17171A"/>
                </a:solidFill>
                <a:latin typeface="Arial" pitchFamily="34" charset="0"/>
                <a:ea typeface="Arial" pitchFamily="34" charset="-122"/>
                <a:cs typeface="Arial" pitchFamily="34" charset="-120"/>
              </a:rPr>
              <a:t>Each candidate cell carries a 4-D context vector: </a:t>
            </a:r>
          </a:p>
          <a:p>
            <a:pPr marL="800100" lvl="1" indent="-342900">
              <a:spcAft>
                <a:spcPts val="100"/>
              </a:spcAft>
              <a:buFont typeface="Arial" panose="020B0604020202020204" pitchFamily="34" charset="0"/>
              <a:buChar char="•"/>
            </a:pPr>
            <a:r>
              <a:rPr lang="en-US" sz="2600" dirty="0">
                <a:solidFill>
                  <a:srgbClr val="17171A"/>
                </a:solidFill>
                <a:latin typeface="Arial" pitchFamily="34" charset="0"/>
                <a:ea typeface="Arial" pitchFamily="34" charset="-122"/>
                <a:cs typeface="Arial" pitchFamily="34" charset="-120"/>
              </a:rPr>
              <a:t>box proximity</a:t>
            </a:r>
          </a:p>
          <a:p>
            <a:pPr marL="800100" lvl="1" indent="-342900">
              <a:spcAft>
                <a:spcPts val="100"/>
              </a:spcAft>
              <a:buFont typeface="Arial" panose="020B0604020202020204" pitchFamily="34" charset="0"/>
              <a:buChar char="•"/>
            </a:pPr>
            <a:r>
              <a:rPr lang="en-US" sz="2600" dirty="0">
                <a:solidFill>
                  <a:srgbClr val="17171A"/>
                </a:solidFill>
                <a:latin typeface="Arial" pitchFamily="34" charset="0"/>
                <a:ea typeface="Arial" pitchFamily="34" charset="-122"/>
                <a:cs typeface="Arial" pitchFamily="34" charset="-120"/>
              </a:rPr>
              <a:t>texture variance </a:t>
            </a:r>
          </a:p>
          <a:p>
            <a:pPr marL="800100" lvl="1" indent="-342900">
              <a:spcAft>
                <a:spcPts val="900"/>
              </a:spcAft>
              <a:buFont typeface="Arial" panose="020B0604020202020204" pitchFamily="34" charset="0"/>
              <a:buChar char="•"/>
            </a:pPr>
            <a:r>
              <a:rPr lang="en-US" sz="2600" dirty="0">
                <a:solidFill>
                  <a:srgbClr val="17171A"/>
                </a:solidFill>
                <a:latin typeface="Arial" pitchFamily="34" charset="0"/>
                <a:ea typeface="Arial" pitchFamily="34" charset="-122"/>
                <a:cs typeface="Arial" pitchFamily="34" charset="-120"/>
              </a:rPr>
              <a:t>a border flag</a:t>
            </a:r>
            <a:endParaRPr lang="en-US" sz="2600" dirty="0"/>
          </a:p>
          <a:p>
            <a:pPr marL="342900" indent="-342900" algn="l">
              <a:spcAft>
                <a:spcPts val="900"/>
              </a:spcAft>
              <a:buFont typeface="Arial" panose="020B0604020202020204" pitchFamily="34" charset="0"/>
              <a:buChar char="•"/>
            </a:pPr>
            <a:r>
              <a:rPr lang="en-US" sz="2600" dirty="0">
                <a:solidFill>
                  <a:srgbClr val="17171A"/>
                </a:solidFill>
                <a:latin typeface="Arial" pitchFamily="34" charset="0"/>
                <a:ea typeface="Arial" pitchFamily="34" charset="-122"/>
                <a:cs typeface="Arial" pitchFamily="34" charset="-120"/>
              </a:rPr>
              <a:t>A linear-reward posterior is sampled every iteration to pick the most promising cell.</a:t>
            </a:r>
            <a:endParaRPr lang="en-US" sz="2600" dirty="0"/>
          </a:p>
          <a:p>
            <a:pPr marL="342900" indent="-342900" algn="l">
              <a:spcAft>
                <a:spcPts val="900"/>
              </a:spcAft>
              <a:buFont typeface="Arial" panose="020B0604020202020204" pitchFamily="34" charset="0"/>
              <a:buChar char="•"/>
            </a:pPr>
            <a:r>
              <a:rPr lang="en-US" sz="2600" dirty="0">
                <a:solidFill>
                  <a:srgbClr val="17171A"/>
                </a:solidFill>
                <a:latin typeface="Arial" pitchFamily="34" charset="0"/>
                <a:ea typeface="Arial" pitchFamily="34" charset="-122"/>
                <a:cs typeface="Arial" pitchFamily="34" charset="-120"/>
              </a:rPr>
              <a:t>Search is biased toward object-bearing, high-contrast regions, with no RL training needed.</a:t>
            </a:r>
            <a:endParaRPr lang="en-US" sz="2600" dirty="0"/>
          </a:p>
        </p:txBody>
      </p:sp>
      <p:sp>
        <p:nvSpPr>
          <p:cNvPr id="5" name="Shape 3"/>
          <p:cNvSpPr/>
          <p:nvPr/>
        </p:nvSpPr>
        <p:spPr>
          <a:xfrm>
            <a:off x="1143000" y="6606813"/>
            <a:ext cx="8286750" cy="10636"/>
          </a:xfrm>
          <a:prstGeom prst="rect">
            <a:avLst/>
          </a:prstGeom>
          <a:solidFill>
            <a:srgbClr val="17171A"/>
          </a:solidFill>
          <a:ln/>
        </p:spPr>
        <p:txBody>
          <a:bodyPr/>
          <a:lstStyle/>
          <a:p>
            <a:endParaRPr lang="en-US"/>
          </a:p>
        </p:txBody>
      </p:sp>
      <p:sp>
        <p:nvSpPr>
          <p:cNvPr id="6" name="Text 4"/>
          <p:cNvSpPr/>
          <p:nvPr/>
        </p:nvSpPr>
        <p:spPr>
          <a:xfrm>
            <a:off x="1143001" y="6641935"/>
            <a:ext cx="8356600" cy="483870"/>
          </a:xfrm>
          <a:prstGeom prst="rect">
            <a:avLst/>
          </a:prstGeom>
          <a:noFill/>
          <a:ln/>
        </p:spPr>
        <p:txBody>
          <a:bodyPr wrap="square" lIns="25400" tIns="25400" rIns="25400" bIns="25400" rtlCol="0" anchor="t">
            <a:normAutofit/>
          </a:bodyPr>
          <a:lstStyle/>
          <a:p>
            <a:pPr marL="0" indent="0" algn="l">
              <a:lnSpc>
                <a:spcPct val="110291"/>
              </a:lnSpc>
              <a:buNone/>
            </a:pPr>
            <a:r>
              <a:rPr lang="en-US" sz="2000" dirty="0">
                <a:solidFill>
                  <a:srgbClr val="17171A"/>
                </a:solidFill>
                <a:latin typeface="Georgia" pitchFamily="34" charset="0"/>
                <a:ea typeface="Georgia" pitchFamily="34" charset="-122"/>
                <a:cs typeface="Georgia" pitchFamily="34" charset="-120"/>
              </a:rPr>
              <a:t>Placement adapts every iteration, with no fixed template.</a:t>
            </a:r>
            <a:endParaRPr lang="en-US" sz="2000" dirty="0"/>
          </a:p>
        </p:txBody>
      </p:sp>
      <p:sp>
        <p:nvSpPr>
          <p:cNvPr id="7" name="Shape 5"/>
          <p:cNvSpPr/>
          <p:nvPr/>
        </p:nvSpPr>
        <p:spPr>
          <a:xfrm>
            <a:off x="10287000" y="2501174"/>
            <a:ext cx="6934200" cy="5370286"/>
          </a:xfrm>
          <a:prstGeom prst="rect">
            <a:avLst/>
          </a:prstGeom>
          <a:solidFill>
            <a:srgbClr val="E3E1DB"/>
          </a:solidFill>
          <a:ln/>
        </p:spPr>
        <p:txBody>
          <a:bodyPr/>
          <a:lstStyle/>
          <a:p>
            <a:endParaRPr lang="en-US"/>
          </a:p>
        </p:txBody>
      </p:sp>
      <p:pic>
        <p:nvPicPr>
          <p:cNvPr id="54" name="Picture 53">
            <a:extLst>
              <a:ext uri="{FF2B5EF4-FFF2-40B4-BE49-F238E27FC236}">
                <a16:creationId xmlns:a16="http://schemas.microsoft.com/office/drawing/2014/main" id="{7A686F50-9D41-1520-8EFF-86657E8846E6}"/>
              </a:ext>
            </a:extLst>
          </p:cNvPr>
          <p:cNvPicPr>
            <a:picLocks noChangeAspect="1"/>
          </p:cNvPicPr>
          <p:nvPr/>
        </p:nvPicPr>
        <p:blipFill>
          <a:blip r:embed="rId3"/>
          <a:stretch>
            <a:fillRect/>
          </a:stretch>
        </p:blipFill>
        <p:spPr>
          <a:xfrm>
            <a:off x="10987314" y="2501174"/>
            <a:ext cx="5370286" cy="5370286"/>
          </a:xfrm>
          <a:prstGeom prst="rect">
            <a:avLst/>
          </a:prstGeom>
        </p:spPr>
      </p:pic>
      <p:sp>
        <p:nvSpPr>
          <p:cNvPr id="9" name="Shape 6"/>
          <p:cNvSpPr/>
          <p:nvPr/>
        </p:nvSpPr>
        <p:spPr>
          <a:xfrm>
            <a:off x="10287000" y="3593624"/>
            <a:ext cx="1371600" cy="10636"/>
          </a:xfrm>
          <a:prstGeom prst="rect">
            <a:avLst/>
          </a:prstGeom>
          <a:solidFill>
            <a:srgbClr val="17171A">
              <a:alpha val="35000"/>
            </a:srgbClr>
          </a:solidFill>
          <a:ln/>
        </p:spPr>
        <p:txBody>
          <a:bodyPr/>
          <a:lstStyle/>
          <a:p>
            <a:endParaRPr lang="en-US"/>
          </a:p>
        </p:txBody>
      </p:sp>
      <p:sp>
        <p:nvSpPr>
          <p:cNvPr id="10" name="Shape 7"/>
          <p:cNvSpPr/>
          <p:nvPr/>
        </p:nvSpPr>
        <p:spPr>
          <a:xfrm>
            <a:off x="11647964" y="2537460"/>
            <a:ext cx="10636" cy="1066800"/>
          </a:xfrm>
          <a:prstGeom prst="rect">
            <a:avLst/>
          </a:prstGeom>
          <a:solidFill>
            <a:srgbClr val="17171A">
              <a:alpha val="35000"/>
            </a:srgbClr>
          </a:solidFill>
          <a:ln/>
        </p:spPr>
        <p:txBody>
          <a:bodyPr/>
          <a:lstStyle/>
          <a:p>
            <a:endParaRPr lang="en-US"/>
          </a:p>
        </p:txBody>
      </p:sp>
      <p:sp>
        <p:nvSpPr>
          <p:cNvPr id="11" name="Shape 8"/>
          <p:cNvSpPr/>
          <p:nvPr/>
        </p:nvSpPr>
        <p:spPr>
          <a:xfrm>
            <a:off x="11658600" y="3593624"/>
            <a:ext cx="1371600" cy="10636"/>
          </a:xfrm>
          <a:prstGeom prst="rect">
            <a:avLst/>
          </a:prstGeom>
          <a:solidFill>
            <a:srgbClr val="17171A">
              <a:alpha val="35000"/>
            </a:srgbClr>
          </a:solidFill>
          <a:ln/>
        </p:spPr>
        <p:txBody>
          <a:bodyPr/>
          <a:lstStyle/>
          <a:p>
            <a:endParaRPr lang="en-US"/>
          </a:p>
        </p:txBody>
      </p:sp>
      <p:sp>
        <p:nvSpPr>
          <p:cNvPr id="12" name="Shape 9"/>
          <p:cNvSpPr/>
          <p:nvPr/>
        </p:nvSpPr>
        <p:spPr>
          <a:xfrm>
            <a:off x="13019564" y="2537460"/>
            <a:ext cx="10636" cy="1066800"/>
          </a:xfrm>
          <a:prstGeom prst="rect">
            <a:avLst/>
          </a:prstGeom>
          <a:solidFill>
            <a:srgbClr val="17171A">
              <a:alpha val="35000"/>
            </a:srgbClr>
          </a:solidFill>
          <a:ln/>
        </p:spPr>
        <p:txBody>
          <a:bodyPr/>
          <a:lstStyle/>
          <a:p>
            <a:endParaRPr lang="en-US"/>
          </a:p>
        </p:txBody>
      </p:sp>
      <p:sp>
        <p:nvSpPr>
          <p:cNvPr id="13" name="Shape 10"/>
          <p:cNvSpPr/>
          <p:nvPr/>
        </p:nvSpPr>
        <p:spPr>
          <a:xfrm>
            <a:off x="13030200" y="3593624"/>
            <a:ext cx="1371600" cy="10636"/>
          </a:xfrm>
          <a:prstGeom prst="rect">
            <a:avLst/>
          </a:prstGeom>
          <a:solidFill>
            <a:srgbClr val="17171A">
              <a:alpha val="35000"/>
            </a:srgbClr>
          </a:solidFill>
          <a:ln/>
        </p:spPr>
        <p:txBody>
          <a:bodyPr/>
          <a:lstStyle/>
          <a:p>
            <a:endParaRPr lang="en-US"/>
          </a:p>
        </p:txBody>
      </p:sp>
      <p:sp>
        <p:nvSpPr>
          <p:cNvPr id="14" name="Shape 11"/>
          <p:cNvSpPr/>
          <p:nvPr/>
        </p:nvSpPr>
        <p:spPr>
          <a:xfrm>
            <a:off x="14391164" y="2537460"/>
            <a:ext cx="10636" cy="1066800"/>
          </a:xfrm>
          <a:prstGeom prst="rect">
            <a:avLst/>
          </a:prstGeom>
          <a:solidFill>
            <a:srgbClr val="17171A">
              <a:alpha val="35000"/>
            </a:srgbClr>
          </a:solidFill>
          <a:ln/>
        </p:spPr>
        <p:txBody>
          <a:bodyPr/>
          <a:lstStyle/>
          <a:p>
            <a:endParaRPr lang="en-US"/>
          </a:p>
        </p:txBody>
      </p:sp>
      <p:sp>
        <p:nvSpPr>
          <p:cNvPr id="15" name="Shape 12"/>
          <p:cNvSpPr/>
          <p:nvPr/>
        </p:nvSpPr>
        <p:spPr>
          <a:xfrm>
            <a:off x="14401800" y="3593624"/>
            <a:ext cx="1371600" cy="10636"/>
          </a:xfrm>
          <a:prstGeom prst="rect">
            <a:avLst/>
          </a:prstGeom>
          <a:solidFill>
            <a:srgbClr val="17171A">
              <a:alpha val="35000"/>
            </a:srgbClr>
          </a:solidFill>
          <a:ln/>
        </p:spPr>
        <p:txBody>
          <a:bodyPr/>
          <a:lstStyle/>
          <a:p>
            <a:endParaRPr lang="en-US"/>
          </a:p>
        </p:txBody>
      </p:sp>
      <p:sp>
        <p:nvSpPr>
          <p:cNvPr id="16" name="Shape 13"/>
          <p:cNvSpPr/>
          <p:nvPr/>
        </p:nvSpPr>
        <p:spPr>
          <a:xfrm>
            <a:off x="15762764" y="2537460"/>
            <a:ext cx="10636" cy="1066800"/>
          </a:xfrm>
          <a:prstGeom prst="rect">
            <a:avLst/>
          </a:prstGeom>
          <a:solidFill>
            <a:srgbClr val="17171A">
              <a:alpha val="35000"/>
            </a:srgbClr>
          </a:solidFill>
          <a:ln/>
        </p:spPr>
        <p:txBody>
          <a:bodyPr/>
          <a:lstStyle/>
          <a:p>
            <a:endParaRPr lang="en-US"/>
          </a:p>
        </p:txBody>
      </p:sp>
      <p:sp>
        <p:nvSpPr>
          <p:cNvPr id="17" name="Shape 14"/>
          <p:cNvSpPr/>
          <p:nvPr/>
        </p:nvSpPr>
        <p:spPr>
          <a:xfrm>
            <a:off x="15773400" y="3593624"/>
            <a:ext cx="1371600" cy="10636"/>
          </a:xfrm>
          <a:prstGeom prst="rect">
            <a:avLst/>
          </a:prstGeom>
          <a:solidFill>
            <a:srgbClr val="17171A">
              <a:alpha val="35000"/>
            </a:srgbClr>
          </a:solidFill>
          <a:ln/>
        </p:spPr>
        <p:txBody>
          <a:bodyPr/>
          <a:lstStyle/>
          <a:p>
            <a:endParaRPr lang="en-US"/>
          </a:p>
        </p:txBody>
      </p:sp>
      <p:sp>
        <p:nvSpPr>
          <p:cNvPr id="18" name="Shape 15"/>
          <p:cNvSpPr/>
          <p:nvPr/>
        </p:nvSpPr>
        <p:spPr>
          <a:xfrm>
            <a:off x="10287000" y="4660424"/>
            <a:ext cx="1371600" cy="10636"/>
          </a:xfrm>
          <a:prstGeom prst="rect">
            <a:avLst/>
          </a:prstGeom>
          <a:solidFill>
            <a:srgbClr val="17171A">
              <a:alpha val="35000"/>
            </a:srgbClr>
          </a:solidFill>
          <a:ln/>
        </p:spPr>
        <p:txBody>
          <a:bodyPr/>
          <a:lstStyle/>
          <a:p>
            <a:endParaRPr lang="en-US"/>
          </a:p>
        </p:txBody>
      </p:sp>
      <p:sp>
        <p:nvSpPr>
          <p:cNvPr id="19" name="Shape 16"/>
          <p:cNvSpPr/>
          <p:nvPr/>
        </p:nvSpPr>
        <p:spPr>
          <a:xfrm>
            <a:off x="11647964" y="3604260"/>
            <a:ext cx="10636" cy="1066800"/>
          </a:xfrm>
          <a:prstGeom prst="rect">
            <a:avLst/>
          </a:prstGeom>
          <a:solidFill>
            <a:srgbClr val="17171A">
              <a:alpha val="35000"/>
            </a:srgbClr>
          </a:solidFill>
          <a:ln/>
        </p:spPr>
        <p:txBody>
          <a:bodyPr/>
          <a:lstStyle/>
          <a:p>
            <a:endParaRPr lang="en-US"/>
          </a:p>
        </p:txBody>
      </p:sp>
      <p:sp>
        <p:nvSpPr>
          <p:cNvPr id="20" name="Shape 17"/>
          <p:cNvSpPr/>
          <p:nvPr/>
        </p:nvSpPr>
        <p:spPr>
          <a:xfrm>
            <a:off x="11658600" y="4660424"/>
            <a:ext cx="1371600" cy="10636"/>
          </a:xfrm>
          <a:prstGeom prst="rect">
            <a:avLst/>
          </a:prstGeom>
          <a:solidFill>
            <a:srgbClr val="17171A">
              <a:alpha val="35000"/>
            </a:srgbClr>
          </a:solidFill>
          <a:ln/>
        </p:spPr>
        <p:txBody>
          <a:bodyPr/>
          <a:lstStyle/>
          <a:p>
            <a:endParaRPr lang="en-US"/>
          </a:p>
        </p:txBody>
      </p:sp>
      <p:sp>
        <p:nvSpPr>
          <p:cNvPr id="21" name="Shape 18"/>
          <p:cNvSpPr/>
          <p:nvPr/>
        </p:nvSpPr>
        <p:spPr>
          <a:xfrm>
            <a:off x="13019564" y="3604260"/>
            <a:ext cx="10636" cy="1066800"/>
          </a:xfrm>
          <a:prstGeom prst="rect">
            <a:avLst/>
          </a:prstGeom>
          <a:solidFill>
            <a:srgbClr val="17171A">
              <a:alpha val="35000"/>
            </a:srgbClr>
          </a:solidFill>
          <a:ln/>
        </p:spPr>
        <p:txBody>
          <a:bodyPr/>
          <a:lstStyle/>
          <a:p>
            <a:endParaRPr lang="en-US"/>
          </a:p>
        </p:txBody>
      </p:sp>
      <p:sp>
        <p:nvSpPr>
          <p:cNvPr id="22" name="Shape 19"/>
          <p:cNvSpPr/>
          <p:nvPr/>
        </p:nvSpPr>
        <p:spPr>
          <a:xfrm>
            <a:off x="13030200" y="4660424"/>
            <a:ext cx="1371600" cy="10636"/>
          </a:xfrm>
          <a:prstGeom prst="rect">
            <a:avLst/>
          </a:prstGeom>
          <a:solidFill>
            <a:srgbClr val="17171A">
              <a:alpha val="35000"/>
            </a:srgbClr>
          </a:solidFill>
          <a:ln/>
        </p:spPr>
        <p:txBody>
          <a:bodyPr/>
          <a:lstStyle/>
          <a:p>
            <a:endParaRPr lang="en-US"/>
          </a:p>
        </p:txBody>
      </p:sp>
      <p:sp>
        <p:nvSpPr>
          <p:cNvPr id="23" name="Shape 20"/>
          <p:cNvSpPr/>
          <p:nvPr/>
        </p:nvSpPr>
        <p:spPr>
          <a:xfrm>
            <a:off x="14391164" y="3604260"/>
            <a:ext cx="10636" cy="1066800"/>
          </a:xfrm>
          <a:prstGeom prst="rect">
            <a:avLst/>
          </a:prstGeom>
          <a:solidFill>
            <a:srgbClr val="17171A">
              <a:alpha val="35000"/>
            </a:srgbClr>
          </a:solidFill>
          <a:ln/>
        </p:spPr>
        <p:txBody>
          <a:bodyPr/>
          <a:lstStyle/>
          <a:p>
            <a:endParaRPr lang="en-US"/>
          </a:p>
        </p:txBody>
      </p:sp>
      <p:sp>
        <p:nvSpPr>
          <p:cNvPr id="24" name="Shape 21"/>
          <p:cNvSpPr/>
          <p:nvPr/>
        </p:nvSpPr>
        <p:spPr>
          <a:xfrm>
            <a:off x="14401800" y="4660424"/>
            <a:ext cx="1371600" cy="10636"/>
          </a:xfrm>
          <a:prstGeom prst="rect">
            <a:avLst/>
          </a:prstGeom>
          <a:solidFill>
            <a:srgbClr val="17171A">
              <a:alpha val="35000"/>
            </a:srgbClr>
          </a:solidFill>
          <a:ln/>
        </p:spPr>
        <p:txBody>
          <a:bodyPr/>
          <a:lstStyle/>
          <a:p>
            <a:endParaRPr lang="en-US"/>
          </a:p>
        </p:txBody>
      </p:sp>
      <p:sp>
        <p:nvSpPr>
          <p:cNvPr id="25" name="Shape 22"/>
          <p:cNvSpPr/>
          <p:nvPr/>
        </p:nvSpPr>
        <p:spPr>
          <a:xfrm>
            <a:off x="15762764" y="3604260"/>
            <a:ext cx="10636" cy="1066800"/>
          </a:xfrm>
          <a:prstGeom prst="rect">
            <a:avLst/>
          </a:prstGeom>
          <a:solidFill>
            <a:srgbClr val="17171A">
              <a:alpha val="35000"/>
            </a:srgbClr>
          </a:solidFill>
          <a:ln/>
        </p:spPr>
        <p:txBody>
          <a:bodyPr/>
          <a:lstStyle/>
          <a:p>
            <a:endParaRPr lang="en-US"/>
          </a:p>
        </p:txBody>
      </p:sp>
      <p:sp>
        <p:nvSpPr>
          <p:cNvPr id="26" name="Shape 23"/>
          <p:cNvSpPr/>
          <p:nvPr/>
        </p:nvSpPr>
        <p:spPr>
          <a:xfrm>
            <a:off x="15773400" y="4660424"/>
            <a:ext cx="1371600" cy="10636"/>
          </a:xfrm>
          <a:prstGeom prst="rect">
            <a:avLst/>
          </a:prstGeom>
          <a:solidFill>
            <a:srgbClr val="17171A">
              <a:alpha val="35000"/>
            </a:srgbClr>
          </a:solidFill>
          <a:ln/>
        </p:spPr>
        <p:txBody>
          <a:bodyPr/>
          <a:lstStyle/>
          <a:p>
            <a:endParaRPr lang="en-US"/>
          </a:p>
        </p:txBody>
      </p:sp>
      <p:sp>
        <p:nvSpPr>
          <p:cNvPr id="27" name="Shape 24"/>
          <p:cNvSpPr/>
          <p:nvPr/>
        </p:nvSpPr>
        <p:spPr>
          <a:xfrm>
            <a:off x="10287000" y="5727224"/>
            <a:ext cx="1371600" cy="10636"/>
          </a:xfrm>
          <a:prstGeom prst="rect">
            <a:avLst/>
          </a:prstGeom>
          <a:solidFill>
            <a:srgbClr val="17171A">
              <a:alpha val="35000"/>
            </a:srgbClr>
          </a:solidFill>
          <a:ln/>
        </p:spPr>
        <p:txBody>
          <a:bodyPr/>
          <a:lstStyle/>
          <a:p>
            <a:endParaRPr lang="en-US"/>
          </a:p>
        </p:txBody>
      </p:sp>
      <p:sp>
        <p:nvSpPr>
          <p:cNvPr id="28" name="Shape 25"/>
          <p:cNvSpPr/>
          <p:nvPr/>
        </p:nvSpPr>
        <p:spPr>
          <a:xfrm>
            <a:off x="11647964" y="4671060"/>
            <a:ext cx="10636" cy="1066800"/>
          </a:xfrm>
          <a:prstGeom prst="rect">
            <a:avLst/>
          </a:prstGeom>
          <a:solidFill>
            <a:srgbClr val="17171A">
              <a:alpha val="35000"/>
            </a:srgbClr>
          </a:solidFill>
          <a:ln/>
        </p:spPr>
        <p:txBody>
          <a:bodyPr/>
          <a:lstStyle/>
          <a:p>
            <a:endParaRPr lang="en-US"/>
          </a:p>
        </p:txBody>
      </p:sp>
      <p:sp>
        <p:nvSpPr>
          <p:cNvPr id="29" name="Shape 26"/>
          <p:cNvSpPr/>
          <p:nvPr/>
        </p:nvSpPr>
        <p:spPr>
          <a:xfrm>
            <a:off x="11658600" y="4671060"/>
            <a:ext cx="1371600" cy="1066800"/>
          </a:xfrm>
          <a:prstGeom prst="rect">
            <a:avLst/>
          </a:prstGeom>
          <a:solidFill>
            <a:srgbClr val="E4572E">
              <a:alpha val="18000"/>
            </a:srgbClr>
          </a:solidFill>
          <a:ln w="21272">
            <a:solidFill>
              <a:srgbClr val="E4572E"/>
            </a:solidFill>
            <a:prstDash val="solid"/>
          </a:ln>
        </p:spPr>
        <p:txBody>
          <a:bodyPr/>
          <a:lstStyle/>
          <a:p>
            <a:endParaRPr lang="en-US"/>
          </a:p>
        </p:txBody>
      </p:sp>
      <p:sp>
        <p:nvSpPr>
          <p:cNvPr id="30" name="Shape 27"/>
          <p:cNvSpPr/>
          <p:nvPr/>
        </p:nvSpPr>
        <p:spPr>
          <a:xfrm>
            <a:off x="13030200" y="5727224"/>
            <a:ext cx="1371600" cy="10636"/>
          </a:xfrm>
          <a:prstGeom prst="rect">
            <a:avLst/>
          </a:prstGeom>
          <a:solidFill>
            <a:srgbClr val="17171A">
              <a:alpha val="35000"/>
            </a:srgbClr>
          </a:solidFill>
          <a:ln/>
        </p:spPr>
        <p:txBody>
          <a:bodyPr/>
          <a:lstStyle/>
          <a:p>
            <a:endParaRPr lang="en-US"/>
          </a:p>
        </p:txBody>
      </p:sp>
      <p:sp>
        <p:nvSpPr>
          <p:cNvPr id="31" name="Shape 28"/>
          <p:cNvSpPr/>
          <p:nvPr/>
        </p:nvSpPr>
        <p:spPr>
          <a:xfrm>
            <a:off x="14391164" y="4671060"/>
            <a:ext cx="10636" cy="1066800"/>
          </a:xfrm>
          <a:prstGeom prst="rect">
            <a:avLst/>
          </a:prstGeom>
          <a:solidFill>
            <a:srgbClr val="17171A">
              <a:alpha val="35000"/>
            </a:srgbClr>
          </a:solidFill>
          <a:ln/>
        </p:spPr>
        <p:txBody>
          <a:bodyPr/>
          <a:lstStyle/>
          <a:p>
            <a:endParaRPr lang="en-US"/>
          </a:p>
        </p:txBody>
      </p:sp>
      <p:sp>
        <p:nvSpPr>
          <p:cNvPr id="32" name="Shape 29"/>
          <p:cNvSpPr/>
          <p:nvPr/>
        </p:nvSpPr>
        <p:spPr>
          <a:xfrm>
            <a:off x="14401800" y="5727224"/>
            <a:ext cx="1371600" cy="10636"/>
          </a:xfrm>
          <a:prstGeom prst="rect">
            <a:avLst/>
          </a:prstGeom>
          <a:solidFill>
            <a:srgbClr val="17171A">
              <a:alpha val="35000"/>
            </a:srgbClr>
          </a:solidFill>
          <a:ln/>
        </p:spPr>
        <p:txBody>
          <a:bodyPr/>
          <a:lstStyle/>
          <a:p>
            <a:endParaRPr lang="en-US"/>
          </a:p>
        </p:txBody>
      </p:sp>
      <p:sp>
        <p:nvSpPr>
          <p:cNvPr id="33" name="Shape 30"/>
          <p:cNvSpPr/>
          <p:nvPr/>
        </p:nvSpPr>
        <p:spPr>
          <a:xfrm>
            <a:off x="15762764" y="4671060"/>
            <a:ext cx="10636" cy="1066800"/>
          </a:xfrm>
          <a:prstGeom prst="rect">
            <a:avLst/>
          </a:prstGeom>
          <a:solidFill>
            <a:srgbClr val="17171A">
              <a:alpha val="35000"/>
            </a:srgbClr>
          </a:solidFill>
          <a:ln/>
        </p:spPr>
        <p:txBody>
          <a:bodyPr/>
          <a:lstStyle/>
          <a:p>
            <a:endParaRPr lang="en-US"/>
          </a:p>
        </p:txBody>
      </p:sp>
      <p:sp>
        <p:nvSpPr>
          <p:cNvPr id="34" name="Shape 31"/>
          <p:cNvSpPr/>
          <p:nvPr/>
        </p:nvSpPr>
        <p:spPr>
          <a:xfrm>
            <a:off x="15773400" y="5727224"/>
            <a:ext cx="1371600" cy="10636"/>
          </a:xfrm>
          <a:prstGeom prst="rect">
            <a:avLst/>
          </a:prstGeom>
          <a:solidFill>
            <a:srgbClr val="17171A">
              <a:alpha val="35000"/>
            </a:srgbClr>
          </a:solidFill>
          <a:ln/>
        </p:spPr>
        <p:txBody>
          <a:bodyPr/>
          <a:lstStyle/>
          <a:p>
            <a:endParaRPr lang="en-US"/>
          </a:p>
        </p:txBody>
      </p:sp>
      <p:sp>
        <p:nvSpPr>
          <p:cNvPr id="35" name="Shape 32"/>
          <p:cNvSpPr/>
          <p:nvPr/>
        </p:nvSpPr>
        <p:spPr>
          <a:xfrm>
            <a:off x="10287000" y="6794024"/>
            <a:ext cx="1371600" cy="10636"/>
          </a:xfrm>
          <a:prstGeom prst="rect">
            <a:avLst/>
          </a:prstGeom>
          <a:solidFill>
            <a:srgbClr val="17171A">
              <a:alpha val="35000"/>
            </a:srgbClr>
          </a:solidFill>
          <a:ln/>
        </p:spPr>
        <p:txBody>
          <a:bodyPr/>
          <a:lstStyle/>
          <a:p>
            <a:endParaRPr lang="en-US"/>
          </a:p>
        </p:txBody>
      </p:sp>
      <p:sp>
        <p:nvSpPr>
          <p:cNvPr id="36" name="Shape 33"/>
          <p:cNvSpPr/>
          <p:nvPr/>
        </p:nvSpPr>
        <p:spPr>
          <a:xfrm>
            <a:off x="11647964" y="5737860"/>
            <a:ext cx="10636" cy="1066800"/>
          </a:xfrm>
          <a:prstGeom prst="rect">
            <a:avLst/>
          </a:prstGeom>
          <a:solidFill>
            <a:srgbClr val="17171A">
              <a:alpha val="35000"/>
            </a:srgbClr>
          </a:solidFill>
          <a:ln/>
        </p:spPr>
        <p:txBody>
          <a:bodyPr/>
          <a:lstStyle/>
          <a:p>
            <a:endParaRPr lang="en-US"/>
          </a:p>
        </p:txBody>
      </p:sp>
      <p:sp>
        <p:nvSpPr>
          <p:cNvPr id="37" name="Shape 34"/>
          <p:cNvSpPr/>
          <p:nvPr/>
        </p:nvSpPr>
        <p:spPr>
          <a:xfrm>
            <a:off x="11658600" y="6794024"/>
            <a:ext cx="1371600" cy="10636"/>
          </a:xfrm>
          <a:prstGeom prst="rect">
            <a:avLst/>
          </a:prstGeom>
          <a:solidFill>
            <a:srgbClr val="17171A">
              <a:alpha val="35000"/>
            </a:srgbClr>
          </a:solidFill>
          <a:ln/>
        </p:spPr>
        <p:txBody>
          <a:bodyPr/>
          <a:lstStyle/>
          <a:p>
            <a:endParaRPr lang="en-US"/>
          </a:p>
        </p:txBody>
      </p:sp>
      <p:sp>
        <p:nvSpPr>
          <p:cNvPr id="38" name="Shape 35"/>
          <p:cNvSpPr/>
          <p:nvPr/>
        </p:nvSpPr>
        <p:spPr>
          <a:xfrm>
            <a:off x="13019564" y="5737860"/>
            <a:ext cx="10636" cy="1066800"/>
          </a:xfrm>
          <a:prstGeom prst="rect">
            <a:avLst/>
          </a:prstGeom>
          <a:solidFill>
            <a:srgbClr val="17171A">
              <a:alpha val="35000"/>
            </a:srgbClr>
          </a:solidFill>
          <a:ln/>
        </p:spPr>
        <p:txBody>
          <a:bodyPr/>
          <a:lstStyle/>
          <a:p>
            <a:endParaRPr lang="en-US"/>
          </a:p>
        </p:txBody>
      </p:sp>
      <p:sp>
        <p:nvSpPr>
          <p:cNvPr id="39" name="Shape 36"/>
          <p:cNvSpPr/>
          <p:nvPr/>
        </p:nvSpPr>
        <p:spPr>
          <a:xfrm>
            <a:off x="13030200" y="6794024"/>
            <a:ext cx="1371600" cy="10636"/>
          </a:xfrm>
          <a:prstGeom prst="rect">
            <a:avLst/>
          </a:prstGeom>
          <a:solidFill>
            <a:srgbClr val="17171A">
              <a:alpha val="35000"/>
            </a:srgbClr>
          </a:solidFill>
          <a:ln/>
        </p:spPr>
        <p:txBody>
          <a:bodyPr/>
          <a:lstStyle/>
          <a:p>
            <a:endParaRPr lang="en-US"/>
          </a:p>
        </p:txBody>
      </p:sp>
      <p:sp>
        <p:nvSpPr>
          <p:cNvPr id="40" name="Shape 37"/>
          <p:cNvSpPr/>
          <p:nvPr/>
        </p:nvSpPr>
        <p:spPr>
          <a:xfrm>
            <a:off x="14391164" y="5737860"/>
            <a:ext cx="10636" cy="1066800"/>
          </a:xfrm>
          <a:prstGeom prst="rect">
            <a:avLst/>
          </a:prstGeom>
          <a:solidFill>
            <a:srgbClr val="17171A">
              <a:alpha val="35000"/>
            </a:srgbClr>
          </a:solidFill>
          <a:ln/>
        </p:spPr>
        <p:txBody>
          <a:bodyPr/>
          <a:lstStyle/>
          <a:p>
            <a:endParaRPr lang="en-US"/>
          </a:p>
        </p:txBody>
      </p:sp>
      <p:sp>
        <p:nvSpPr>
          <p:cNvPr id="41" name="Shape 38"/>
          <p:cNvSpPr/>
          <p:nvPr/>
        </p:nvSpPr>
        <p:spPr>
          <a:xfrm>
            <a:off x="14401800" y="6794024"/>
            <a:ext cx="1371600" cy="10636"/>
          </a:xfrm>
          <a:prstGeom prst="rect">
            <a:avLst/>
          </a:prstGeom>
          <a:solidFill>
            <a:srgbClr val="17171A">
              <a:alpha val="35000"/>
            </a:srgbClr>
          </a:solidFill>
          <a:ln/>
        </p:spPr>
        <p:txBody>
          <a:bodyPr/>
          <a:lstStyle/>
          <a:p>
            <a:endParaRPr lang="en-US"/>
          </a:p>
        </p:txBody>
      </p:sp>
      <p:sp>
        <p:nvSpPr>
          <p:cNvPr id="42" name="Shape 39"/>
          <p:cNvSpPr/>
          <p:nvPr/>
        </p:nvSpPr>
        <p:spPr>
          <a:xfrm>
            <a:off x="15762764" y="5737860"/>
            <a:ext cx="10636" cy="1066800"/>
          </a:xfrm>
          <a:prstGeom prst="rect">
            <a:avLst/>
          </a:prstGeom>
          <a:solidFill>
            <a:srgbClr val="17171A">
              <a:alpha val="35000"/>
            </a:srgbClr>
          </a:solidFill>
          <a:ln/>
        </p:spPr>
        <p:txBody>
          <a:bodyPr/>
          <a:lstStyle/>
          <a:p>
            <a:endParaRPr lang="en-US"/>
          </a:p>
        </p:txBody>
      </p:sp>
      <p:sp>
        <p:nvSpPr>
          <p:cNvPr id="43" name="Shape 40"/>
          <p:cNvSpPr/>
          <p:nvPr/>
        </p:nvSpPr>
        <p:spPr>
          <a:xfrm>
            <a:off x="15773400" y="6794024"/>
            <a:ext cx="1371600" cy="10636"/>
          </a:xfrm>
          <a:prstGeom prst="rect">
            <a:avLst/>
          </a:prstGeom>
          <a:solidFill>
            <a:srgbClr val="17171A">
              <a:alpha val="35000"/>
            </a:srgbClr>
          </a:solidFill>
          <a:ln/>
        </p:spPr>
        <p:txBody>
          <a:bodyPr/>
          <a:lstStyle/>
          <a:p>
            <a:endParaRPr lang="en-US"/>
          </a:p>
        </p:txBody>
      </p:sp>
      <p:sp>
        <p:nvSpPr>
          <p:cNvPr id="44" name="Shape 41"/>
          <p:cNvSpPr/>
          <p:nvPr/>
        </p:nvSpPr>
        <p:spPr>
          <a:xfrm>
            <a:off x="11647964" y="6804660"/>
            <a:ext cx="10636" cy="1066800"/>
          </a:xfrm>
          <a:prstGeom prst="rect">
            <a:avLst/>
          </a:prstGeom>
          <a:solidFill>
            <a:srgbClr val="17171A">
              <a:alpha val="35000"/>
            </a:srgbClr>
          </a:solidFill>
          <a:ln/>
        </p:spPr>
        <p:txBody>
          <a:bodyPr/>
          <a:lstStyle/>
          <a:p>
            <a:endParaRPr lang="en-US"/>
          </a:p>
        </p:txBody>
      </p:sp>
      <p:sp>
        <p:nvSpPr>
          <p:cNvPr id="45" name="Shape 42"/>
          <p:cNvSpPr/>
          <p:nvPr/>
        </p:nvSpPr>
        <p:spPr>
          <a:xfrm>
            <a:off x="13019564" y="6804660"/>
            <a:ext cx="10636" cy="1066800"/>
          </a:xfrm>
          <a:prstGeom prst="rect">
            <a:avLst/>
          </a:prstGeom>
          <a:solidFill>
            <a:srgbClr val="17171A">
              <a:alpha val="35000"/>
            </a:srgbClr>
          </a:solidFill>
          <a:ln/>
        </p:spPr>
        <p:txBody>
          <a:bodyPr/>
          <a:lstStyle/>
          <a:p>
            <a:endParaRPr lang="en-US"/>
          </a:p>
        </p:txBody>
      </p:sp>
      <p:sp>
        <p:nvSpPr>
          <p:cNvPr id="46" name="Shape 43"/>
          <p:cNvSpPr/>
          <p:nvPr/>
        </p:nvSpPr>
        <p:spPr>
          <a:xfrm>
            <a:off x="14391164" y="6804660"/>
            <a:ext cx="10636" cy="1066800"/>
          </a:xfrm>
          <a:prstGeom prst="rect">
            <a:avLst/>
          </a:prstGeom>
          <a:solidFill>
            <a:srgbClr val="17171A">
              <a:alpha val="35000"/>
            </a:srgbClr>
          </a:solidFill>
          <a:ln/>
        </p:spPr>
        <p:txBody>
          <a:bodyPr/>
          <a:lstStyle/>
          <a:p>
            <a:endParaRPr lang="en-US"/>
          </a:p>
        </p:txBody>
      </p:sp>
      <p:sp>
        <p:nvSpPr>
          <p:cNvPr id="47" name="Shape 44"/>
          <p:cNvSpPr/>
          <p:nvPr/>
        </p:nvSpPr>
        <p:spPr>
          <a:xfrm>
            <a:off x="15762764" y="6804660"/>
            <a:ext cx="10636" cy="1066800"/>
          </a:xfrm>
          <a:prstGeom prst="rect">
            <a:avLst/>
          </a:prstGeom>
          <a:solidFill>
            <a:srgbClr val="17171A">
              <a:alpha val="35000"/>
            </a:srgbClr>
          </a:solidFill>
          <a:ln/>
        </p:spPr>
        <p:txBody>
          <a:bodyPr/>
          <a:lstStyle/>
          <a:p>
            <a:endParaRPr lang="en-US"/>
          </a:p>
        </p:txBody>
      </p:sp>
      <p:sp>
        <p:nvSpPr>
          <p:cNvPr id="48" name="Shape 45"/>
          <p:cNvSpPr/>
          <p:nvPr/>
        </p:nvSpPr>
        <p:spPr>
          <a:xfrm>
            <a:off x="10287000" y="8061960"/>
            <a:ext cx="290195" cy="290195"/>
          </a:xfrm>
          <a:prstGeom prst="rect">
            <a:avLst/>
          </a:prstGeom>
          <a:solidFill>
            <a:srgbClr val="E4572E">
              <a:alpha val="18000"/>
            </a:srgbClr>
          </a:solidFill>
          <a:ln w="21272">
            <a:solidFill>
              <a:srgbClr val="E4572E"/>
            </a:solidFill>
            <a:prstDash val="solid"/>
          </a:ln>
        </p:spPr>
        <p:txBody>
          <a:bodyPr/>
          <a:lstStyle/>
          <a:p>
            <a:endParaRPr lang="en-US"/>
          </a:p>
        </p:txBody>
      </p:sp>
      <p:sp>
        <p:nvSpPr>
          <p:cNvPr id="49" name="Text 46"/>
          <p:cNvSpPr/>
          <p:nvPr/>
        </p:nvSpPr>
        <p:spPr>
          <a:xfrm>
            <a:off x="10710545" y="8074025"/>
            <a:ext cx="1346994" cy="304006"/>
          </a:xfrm>
          <a:prstGeom prst="rect">
            <a:avLst/>
          </a:prstGeom>
          <a:noFill/>
          <a:ln/>
        </p:spPr>
        <p:txBody>
          <a:bodyPr wrap="square" lIns="0" tIns="0" rIns="0" bIns="0" rtlCol="0" anchor="t">
            <a:normAutofit/>
          </a:bodyPr>
          <a:lstStyle/>
          <a:p>
            <a:pPr marL="0" indent="0" algn="l">
              <a:buNone/>
            </a:pPr>
            <a:r>
              <a:rPr lang="en-US" sz="1800" dirty="0">
                <a:solidFill>
                  <a:srgbClr val="6C6C70"/>
                </a:solidFill>
                <a:latin typeface="Arial" pitchFamily="34" charset="0"/>
                <a:ea typeface="Arial" pitchFamily="34" charset="-122"/>
                <a:cs typeface="Arial" pitchFamily="34" charset="-120"/>
              </a:rPr>
              <a:t>sampled cell</a:t>
            </a:r>
            <a:endParaRPr lang="en-US" sz="1800" dirty="0"/>
          </a:p>
        </p:txBody>
      </p:sp>
      <p:sp>
        <p:nvSpPr>
          <p:cNvPr id="50" name="Text 47"/>
          <p:cNvSpPr/>
          <p:nvPr/>
        </p:nvSpPr>
        <p:spPr>
          <a:xfrm>
            <a:off x="13698601" y="8070374"/>
            <a:ext cx="3446399" cy="311467"/>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C6C70"/>
                </a:solidFill>
                <a:latin typeface="Arial" pitchFamily="34" charset="0"/>
                <a:ea typeface="Arial" pitchFamily="34" charset="-122"/>
                <a:cs typeface="Arial" pitchFamily="34" charset="-120"/>
              </a:rPr>
              <a:t>5 × 5 candidate placement grid</a:t>
            </a:r>
            <a:endParaRPr lang="en-US" sz="1800" dirty="0"/>
          </a:p>
        </p:txBody>
      </p:sp>
      <p:sp>
        <p:nvSpPr>
          <p:cNvPr id="51" name="Text 48"/>
          <p:cNvSpPr/>
          <p:nvPr/>
        </p:nvSpPr>
        <p:spPr>
          <a:xfrm>
            <a:off x="1143000" y="9442132"/>
            <a:ext cx="3657346"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PATCHBANDIT · ICIP 2026</a:t>
            </a:r>
            <a:endParaRPr lang="en-US" sz="1800" dirty="0"/>
          </a:p>
        </p:txBody>
      </p:sp>
      <p:sp>
        <p:nvSpPr>
          <p:cNvPr id="52" name="Text 49"/>
          <p:cNvSpPr/>
          <p:nvPr/>
        </p:nvSpPr>
        <p:spPr>
          <a:xfrm>
            <a:off x="16994981" y="9442132"/>
            <a:ext cx="226219"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7</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1F0EC"/>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OPTIMIZATION &amp; GROWTH</a:t>
            </a:r>
            <a:endParaRPr lang="en-US" sz="1650" dirty="0"/>
          </a:p>
        </p:txBody>
      </p:sp>
      <p:sp>
        <p:nvSpPr>
          <p:cNvPr id="3" name="Text 1"/>
          <p:cNvSpPr/>
          <p:nvPr/>
        </p:nvSpPr>
        <p:spPr>
          <a:xfrm>
            <a:off x="1143000" y="1299210"/>
            <a:ext cx="17602200" cy="666750"/>
          </a:xfrm>
          <a:prstGeom prst="rect">
            <a:avLst/>
          </a:prstGeom>
          <a:noFill/>
          <a:ln/>
        </p:spPr>
        <p:txBody>
          <a:bodyPr wrap="square" lIns="25400" tIns="25400" rIns="25400" bIns="25400" rtlCol="0" anchor="t">
            <a:normAutofit lnSpcReduction="10000"/>
          </a:bodyPr>
          <a:lstStyle/>
          <a:p>
            <a:pPr marL="0" indent="0" algn="l">
              <a:lnSpc>
                <a:spcPct val="95330"/>
              </a:lnSpc>
              <a:buNone/>
            </a:pPr>
            <a:r>
              <a:rPr lang="en-US" sz="4500" b="1" dirty="0">
                <a:solidFill>
                  <a:srgbClr val="17171A"/>
                </a:solidFill>
                <a:latin typeface="Georgia" pitchFamily="34" charset="0"/>
                <a:ea typeface="Georgia" pitchFamily="34" charset="-122"/>
                <a:cs typeface="Georgia" pitchFamily="34" charset="-120"/>
              </a:rPr>
              <a:t>NES Updates, Growing Only When Needed</a:t>
            </a:r>
            <a:endParaRPr lang="en-US" sz="4500" dirty="0"/>
          </a:p>
        </p:txBody>
      </p:sp>
      <p:sp>
        <p:nvSpPr>
          <p:cNvPr id="4" name="Text 2"/>
          <p:cNvSpPr/>
          <p:nvPr/>
        </p:nvSpPr>
        <p:spPr>
          <a:xfrm>
            <a:off x="1143001" y="2499360"/>
            <a:ext cx="6953250" cy="2719388"/>
          </a:xfrm>
          <a:prstGeom prst="rect">
            <a:avLst/>
          </a:prstGeom>
          <a:noFill/>
          <a:ln/>
        </p:spPr>
        <p:txBody>
          <a:bodyPr wrap="square" lIns="25400" tIns="25400" rIns="25400" bIns="25400" rtlCol="0" anchor="t">
            <a:noAutofit/>
          </a:bodyPr>
          <a:lstStyle/>
          <a:p>
            <a:pPr marL="342900" indent="-342900" algn="l">
              <a:lnSpc>
                <a:spcPct val="112000"/>
              </a:lnSpc>
              <a:buFont typeface="Arial" panose="020B0604020202020204" pitchFamily="34" charset="0"/>
              <a:buChar char="•"/>
            </a:pPr>
            <a:r>
              <a:rPr lang="en-US" sz="2400" dirty="0">
                <a:solidFill>
                  <a:srgbClr val="17171A"/>
                </a:solidFill>
                <a:latin typeface="Arial" pitchFamily="34" charset="0"/>
                <a:ea typeface="Arial" pitchFamily="34" charset="-122"/>
                <a:cs typeface="Arial" pitchFamily="34" charset="-120"/>
              </a:rPr>
              <a:t>Sample </a:t>
            </a:r>
            <a:r>
              <a:rPr lang="en-US" sz="2400" i="1" dirty="0">
                <a:solidFill>
                  <a:srgbClr val="17171A"/>
                </a:solidFill>
                <a:latin typeface="Georgia" pitchFamily="34" charset="0"/>
                <a:ea typeface="Georgia" pitchFamily="34" charset="-122"/>
                <a:cs typeface="Georgia" pitchFamily="34" charset="-120"/>
              </a:rPr>
              <a:t>M </a:t>
            </a:r>
            <a:r>
              <a:rPr lang="en-US" sz="2400" dirty="0">
                <a:solidFill>
                  <a:srgbClr val="17171A"/>
                </a:solidFill>
                <a:latin typeface="Arial" pitchFamily="34" charset="0"/>
                <a:ea typeface="Arial" pitchFamily="34" charset="-122"/>
                <a:cs typeface="Arial" pitchFamily="34" charset="-120"/>
              </a:rPr>
              <a:t>random perturbations of the patch pixels. </a:t>
            </a:r>
          </a:p>
          <a:p>
            <a:pPr marL="342900" indent="-342900" algn="l">
              <a:lnSpc>
                <a:spcPct val="112000"/>
              </a:lnSpc>
              <a:buFont typeface="Arial" panose="020B0604020202020204" pitchFamily="34" charset="0"/>
              <a:buChar char="•"/>
            </a:pPr>
            <a:r>
              <a:rPr lang="en-US" sz="2400" dirty="0">
                <a:solidFill>
                  <a:srgbClr val="17171A"/>
                </a:solidFill>
                <a:latin typeface="Arial" pitchFamily="34" charset="0"/>
                <a:ea typeface="Arial" pitchFamily="34" charset="-122"/>
                <a:cs typeface="Arial" pitchFamily="34" charset="-120"/>
              </a:rPr>
              <a:t>Query the detector; estimate reward as the drop in top-class confidence.</a:t>
            </a:r>
          </a:p>
          <a:p>
            <a:pPr marL="342900" indent="-342900">
              <a:lnSpc>
                <a:spcPct val="112000"/>
              </a:lnSpc>
              <a:buFont typeface="Arial" panose="020B0604020202020204" pitchFamily="34" charset="0"/>
              <a:buChar char="•"/>
            </a:pPr>
            <a:r>
              <a:rPr lang="en-US" sz="2400" dirty="0">
                <a:solidFill>
                  <a:srgbClr val="17171A"/>
                </a:solidFill>
                <a:latin typeface="Arial" pitchFamily="34" charset="0"/>
                <a:ea typeface="Arial" pitchFamily="34" charset="-122"/>
                <a:cs typeface="Arial" pitchFamily="34" charset="-120"/>
              </a:rPr>
              <a:t>Take a stochastic ascent step, no gradients required.</a:t>
            </a:r>
            <a:endParaRPr lang="en-US" sz="2400" dirty="0"/>
          </a:p>
          <a:p>
            <a:pPr algn="l">
              <a:lnSpc>
                <a:spcPct val="112000"/>
              </a:lnSpc>
            </a:pPr>
            <a:endParaRPr lang="en-US" sz="2400" dirty="0">
              <a:solidFill>
                <a:srgbClr val="17171A"/>
              </a:solidFill>
              <a:latin typeface="Arial" pitchFamily="34" charset="0"/>
              <a:ea typeface="Arial" pitchFamily="34" charset="-122"/>
              <a:cs typeface="Arial" pitchFamily="34" charset="-120"/>
            </a:endParaRPr>
          </a:p>
          <a:p>
            <a:pPr marL="342900" indent="-342900" algn="l">
              <a:lnSpc>
                <a:spcPct val="112000"/>
              </a:lnSpc>
              <a:buFont typeface="Arial" panose="020B0604020202020204" pitchFamily="34" charset="0"/>
              <a:buChar char="•"/>
            </a:pPr>
            <a:endParaRPr lang="en-US" sz="2400" dirty="0"/>
          </a:p>
        </p:txBody>
      </p:sp>
      <p:sp>
        <p:nvSpPr>
          <p:cNvPr id="5" name="Text 3"/>
          <p:cNvSpPr/>
          <p:nvPr/>
        </p:nvSpPr>
        <p:spPr>
          <a:xfrm>
            <a:off x="1143000" y="3425665"/>
            <a:ext cx="6953250" cy="866775"/>
          </a:xfrm>
          <a:prstGeom prst="rect">
            <a:avLst/>
          </a:prstGeom>
          <a:noFill/>
          <a:ln/>
        </p:spPr>
        <p:txBody>
          <a:bodyPr wrap="square" lIns="25400" tIns="25400" rIns="25400" bIns="25400" rtlCol="0" anchor="t">
            <a:noAutofit/>
          </a:bodyPr>
          <a:lstStyle/>
          <a:p>
            <a:pPr marL="0" indent="0" algn="l">
              <a:lnSpc>
                <a:spcPct val="112000"/>
              </a:lnSpc>
              <a:buNone/>
            </a:pPr>
            <a:endParaRPr lang="en-US" sz="2400" dirty="0"/>
          </a:p>
        </p:txBody>
      </p:sp>
      <p:sp>
        <p:nvSpPr>
          <p:cNvPr id="7" name="Shape 5"/>
          <p:cNvSpPr/>
          <p:nvPr/>
        </p:nvSpPr>
        <p:spPr>
          <a:xfrm>
            <a:off x="1143000" y="5675948"/>
            <a:ext cx="6953250" cy="1777206"/>
          </a:xfrm>
          <a:prstGeom prst="rect">
            <a:avLst/>
          </a:prstGeom>
          <a:solidFill>
            <a:srgbClr val="17171A"/>
          </a:solidFill>
          <a:ln/>
        </p:spPr>
        <p:txBody>
          <a:bodyPr/>
          <a:lstStyle/>
          <a:p>
            <a:endParaRPr lang="en-US"/>
          </a:p>
        </p:txBody>
      </p:sp>
      <p:sp>
        <p:nvSpPr>
          <p:cNvPr id="8" name="Text 6"/>
          <p:cNvSpPr/>
          <p:nvPr/>
        </p:nvSpPr>
        <p:spPr>
          <a:xfrm>
            <a:off x="1600200" y="6056948"/>
            <a:ext cx="6642735"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REWARD</a:t>
            </a:r>
            <a:endParaRPr lang="en-US" sz="1650" dirty="0"/>
          </a:p>
        </p:txBody>
      </p:sp>
      <p:sp>
        <p:nvSpPr>
          <p:cNvPr id="9" name="Text 7"/>
          <p:cNvSpPr/>
          <p:nvPr/>
        </p:nvSpPr>
        <p:spPr>
          <a:xfrm>
            <a:off x="1600200" y="6556057"/>
            <a:ext cx="6642735" cy="554196"/>
          </a:xfrm>
          <a:prstGeom prst="rect">
            <a:avLst/>
          </a:prstGeom>
          <a:noFill/>
          <a:ln/>
        </p:spPr>
        <p:txBody>
          <a:bodyPr wrap="square" lIns="25400" tIns="25400" rIns="25400" bIns="25400" rtlCol="0" anchor="t">
            <a:normAutofit/>
          </a:bodyPr>
          <a:lstStyle/>
          <a:p>
            <a:pPr marL="0" indent="0" algn="l">
              <a:buNone/>
            </a:pPr>
            <a:r>
              <a:rPr lang="en-US" sz="3150" dirty="0">
                <a:solidFill>
                  <a:srgbClr val="F1F0EC"/>
                </a:solidFill>
                <a:latin typeface="Georgia" pitchFamily="34" charset="0"/>
                <a:ea typeface="Georgia" pitchFamily="34" charset="-122"/>
                <a:cs typeface="Georgia" pitchFamily="34" charset="-120"/>
              </a:rPr>
              <a:t>r(θ,ℓ) = s</a:t>
            </a:r>
            <a:r>
              <a:rPr lang="en-US" sz="1952" baseline="-40000" dirty="0">
                <a:solidFill>
                  <a:srgbClr val="F1F0EC"/>
                </a:solidFill>
                <a:latin typeface="Georgia" pitchFamily="34" charset="0"/>
                <a:ea typeface="Georgia" pitchFamily="34" charset="-122"/>
                <a:cs typeface="Georgia" pitchFamily="34" charset="-120"/>
              </a:rPr>
              <a:t>0 </a:t>
            </a:r>
            <a:r>
              <a:rPr lang="en-US" sz="3150" dirty="0">
                <a:solidFill>
                  <a:srgbClr val="F1F0EC"/>
                </a:solidFill>
                <a:latin typeface="Georgia" pitchFamily="34" charset="0"/>
                <a:ea typeface="Georgia" pitchFamily="34" charset="-122"/>
                <a:cs typeface="Georgia" pitchFamily="34" charset="-120"/>
              </a:rPr>
              <a:t>− c(</a:t>
            </a:r>
            <a:r>
              <a:rPr lang="en-US" sz="2250" dirty="0">
                <a:solidFill>
                  <a:srgbClr val="F1F0EC"/>
                </a:solidFill>
                <a:latin typeface="Arial" pitchFamily="34" charset="0"/>
                <a:ea typeface="Arial" pitchFamily="34" charset="-122"/>
                <a:cs typeface="Arial" pitchFamily="34" charset="-120"/>
              </a:rPr>
              <a:t>PASTE</a:t>
            </a:r>
            <a:r>
              <a:rPr lang="en-US" sz="3150" dirty="0">
                <a:solidFill>
                  <a:srgbClr val="F1F0EC"/>
                </a:solidFill>
                <a:latin typeface="Georgia" pitchFamily="34" charset="0"/>
                <a:ea typeface="Georgia" pitchFamily="34" charset="-122"/>
                <a:cs typeface="Georgia" pitchFamily="34" charset="-120"/>
              </a:rPr>
              <a:t>(I,θ,ℓ), t)</a:t>
            </a:r>
            <a:endParaRPr lang="en-US" sz="3150" dirty="0"/>
          </a:p>
        </p:txBody>
      </p:sp>
      <p:sp>
        <p:nvSpPr>
          <p:cNvPr id="10" name="Text 8"/>
          <p:cNvSpPr/>
          <p:nvPr/>
        </p:nvSpPr>
        <p:spPr>
          <a:xfrm>
            <a:off x="8953500" y="2540524"/>
            <a:ext cx="901065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6C6C70"/>
                </a:solidFill>
                <a:latin typeface="Arial" pitchFamily="34" charset="0"/>
                <a:ea typeface="Arial" pitchFamily="34" charset="-122"/>
                <a:cs typeface="Arial" pitchFamily="34" charset="-120"/>
              </a:rPr>
              <a:t>SIZE LADDER</a:t>
            </a:r>
            <a:endParaRPr lang="en-US" sz="1650" dirty="0"/>
          </a:p>
        </p:txBody>
      </p:sp>
      <p:sp>
        <p:nvSpPr>
          <p:cNvPr id="11" name="Text 9"/>
          <p:cNvSpPr/>
          <p:nvPr/>
        </p:nvSpPr>
        <p:spPr>
          <a:xfrm>
            <a:off x="8953500" y="2922270"/>
            <a:ext cx="9010650" cy="949166"/>
          </a:xfrm>
          <a:prstGeom prst="rect">
            <a:avLst/>
          </a:prstGeom>
          <a:noFill/>
          <a:ln/>
        </p:spPr>
        <p:txBody>
          <a:bodyPr wrap="square" lIns="25400" tIns="25400" rIns="25400" bIns="25400" rtlCol="0" anchor="t">
            <a:normAutofit/>
          </a:bodyPr>
          <a:lstStyle/>
          <a:p>
            <a:pPr marL="0" indent="0" algn="l">
              <a:buNone/>
            </a:pPr>
            <a:r>
              <a:rPr lang="en-US" sz="3600" dirty="0">
                <a:solidFill>
                  <a:srgbClr val="17171A"/>
                </a:solidFill>
                <a:latin typeface="Georgia" pitchFamily="34" charset="0"/>
                <a:ea typeface="Georgia" pitchFamily="34" charset="-122"/>
                <a:cs typeface="Georgia" pitchFamily="34" charset="-120"/>
              </a:rPr>
              <a:t>m</a:t>
            </a:r>
            <a:r>
              <a:rPr lang="en-US" sz="2000" baseline="-40000" dirty="0">
                <a:solidFill>
                  <a:srgbClr val="17171A"/>
                </a:solidFill>
                <a:latin typeface="Georgia" pitchFamily="34" charset="0"/>
                <a:ea typeface="Georgia" pitchFamily="34" charset="-122"/>
                <a:cs typeface="Georgia" pitchFamily="34" charset="-120"/>
              </a:rPr>
              <a:t>1 </a:t>
            </a:r>
            <a:r>
              <a:rPr lang="en-US" sz="3600" dirty="0">
                <a:solidFill>
                  <a:srgbClr val="17171A"/>
                </a:solidFill>
                <a:latin typeface="Georgia" pitchFamily="34" charset="0"/>
                <a:ea typeface="Georgia" pitchFamily="34" charset="-122"/>
                <a:cs typeface="Georgia" pitchFamily="34" charset="-120"/>
              </a:rPr>
              <a:t>&lt; m</a:t>
            </a:r>
            <a:r>
              <a:rPr lang="en-US" sz="2000" baseline="-40000" dirty="0">
                <a:solidFill>
                  <a:srgbClr val="17171A"/>
                </a:solidFill>
                <a:latin typeface="Georgia" pitchFamily="34" charset="0"/>
                <a:ea typeface="Georgia" pitchFamily="34" charset="-122"/>
                <a:cs typeface="Georgia" pitchFamily="34" charset="-120"/>
              </a:rPr>
              <a:t>2 </a:t>
            </a:r>
            <a:r>
              <a:rPr lang="en-US" sz="3600" dirty="0">
                <a:solidFill>
                  <a:srgbClr val="17171A"/>
                </a:solidFill>
                <a:latin typeface="Georgia" pitchFamily="34" charset="0"/>
                <a:ea typeface="Georgia" pitchFamily="34" charset="-122"/>
                <a:cs typeface="Georgia" pitchFamily="34" charset="-120"/>
              </a:rPr>
              <a:t>&lt; … &lt; m</a:t>
            </a:r>
            <a:r>
              <a:rPr lang="en-US" sz="2000" baseline="-40000" dirty="0">
                <a:solidFill>
                  <a:srgbClr val="17171A"/>
                </a:solidFill>
                <a:latin typeface="Georgia" pitchFamily="34" charset="0"/>
                <a:ea typeface="Georgia" pitchFamily="34" charset="-122"/>
                <a:cs typeface="Georgia" pitchFamily="34" charset="-120"/>
              </a:rPr>
              <a:t>L</a:t>
            </a:r>
            <a:endParaRPr lang="en-US" sz="3600" dirty="0"/>
          </a:p>
        </p:txBody>
      </p:sp>
      <p:sp>
        <p:nvSpPr>
          <p:cNvPr id="12" name="Shape 10"/>
          <p:cNvSpPr/>
          <p:nvPr/>
        </p:nvSpPr>
        <p:spPr>
          <a:xfrm>
            <a:off x="8953500" y="6488506"/>
            <a:ext cx="8191500" cy="10636"/>
          </a:xfrm>
          <a:prstGeom prst="rect">
            <a:avLst/>
          </a:prstGeom>
          <a:solidFill>
            <a:srgbClr val="17171A"/>
          </a:solidFill>
          <a:ln/>
        </p:spPr>
        <p:txBody>
          <a:bodyPr/>
          <a:lstStyle/>
          <a:p>
            <a:endParaRPr lang="en-US"/>
          </a:p>
        </p:txBody>
      </p:sp>
      <p:pic>
        <p:nvPicPr>
          <p:cNvPr id="13" name="Image 0" descr="preencoded.png"/>
          <p:cNvPicPr>
            <a:picLocks noChangeAspect="1"/>
          </p:cNvPicPr>
          <p:nvPr/>
        </p:nvPicPr>
        <p:blipFill>
          <a:blip r:embed="rId3"/>
          <a:stretch>
            <a:fillRect/>
          </a:stretch>
        </p:blipFill>
        <p:spPr>
          <a:xfrm>
            <a:off x="9146381" y="5090636"/>
            <a:ext cx="552450" cy="552450"/>
          </a:xfrm>
          <a:prstGeom prst="rect">
            <a:avLst/>
          </a:prstGeom>
        </p:spPr>
      </p:pic>
      <p:sp>
        <p:nvSpPr>
          <p:cNvPr id="14" name="Text 11"/>
          <p:cNvSpPr/>
          <p:nvPr/>
        </p:nvSpPr>
        <p:spPr>
          <a:xfrm>
            <a:off x="9102566" y="5776436"/>
            <a:ext cx="640080" cy="311467"/>
          </a:xfrm>
          <a:prstGeom prst="rect">
            <a:avLst/>
          </a:prstGeom>
          <a:noFill/>
          <a:ln/>
        </p:spPr>
        <p:txBody>
          <a:bodyPr wrap="square" lIns="25400" tIns="25400" rIns="25400" bIns="25400" rtlCol="0" anchor="t">
            <a:normAutofit fontScale="92500" lnSpcReduction="10000"/>
          </a:bodyPr>
          <a:lstStyle/>
          <a:p>
            <a:pPr marL="0" indent="0" algn="ctr">
              <a:buNone/>
            </a:pPr>
            <a:r>
              <a:rPr lang="en-US" sz="2000" dirty="0">
                <a:solidFill>
                  <a:srgbClr val="6C6C70"/>
                </a:solidFill>
                <a:latin typeface="Arial" pitchFamily="34" charset="0"/>
                <a:ea typeface="Arial" pitchFamily="34" charset="-122"/>
                <a:cs typeface="Arial" pitchFamily="34" charset="-120"/>
              </a:rPr>
              <a:t>40</a:t>
            </a:r>
            <a:endParaRPr lang="en-US" sz="2000" dirty="0"/>
          </a:p>
        </p:txBody>
      </p:sp>
      <p:pic>
        <p:nvPicPr>
          <p:cNvPr id="15" name="Image 1" descr="preencoded.png"/>
          <p:cNvPicPr>
            <a:picLocks noChangeAspect="1"/>
          </p:cNvPicPr>
          <p:nvPr/>
        </p:nvPicPr>
        <p:blipFill>
          <a:blip r:embed="rId4"/>
          <a:stretch>
            <a:fillRect/>
          </a:stretch>
        </p:blipFill>
        <p:spPr>
          <a:xfrm>
            <a:off x="10259930" y="4823936"/>
            <a:ext cx="819150" cy="819150"/>
          </a:xfrm>
          <a:prstGeom prst="rect">
            <a:avLst/>
          </a:prstGeom>
        </p:spPr>
      </p:pic>
      <p:sp>
        <p:nvSpPr>
          <p:cNvPr id="16" name="Text 12"/>
          <p:cNvSpPr/>
          <p:nvPr/>
        </p:nvSpPr>
        <p:spPr>
          <a:xfrm>
            <a:off x="10349465" y="5776436"/>
            <a:ext cx="640080" cy="311467"/>
          </a:xfrm>
          <a:prstGeom prst="rect">
            <a:avLst/>
          </a:prstGeom>
          <a:noFill/>
          <a:ln/>
        </p:spPr>
        <p:txBody>
          <a:bodyPr wrap="square" lIns="25400" tIns="25400" rIns="25400" bIns="25400" rtlCol="0" anchor="t">
            <a:normAutofit fontScale="92500" lnSpcReduction="10000"/>
          </a:bodyPr>
          <a:lstStyle/>
          <a:p>
            <a:pPr marL="0" indent="0" algn="ctr">
              <a:buNone/>
            </a:pPr>
            <a:r>
              <a:rPr lang="en-US" sz="2000" dirty="0">
                <a:solidFill>
                  <a:srgbClr val="6C6C70"/>
                </a:solidFill>
                <a:latin typeface="Arial" pitchFamily="34" charset="0"/>
                <a:ea typeface="Arial" pitchFamily="34" charset="-122"/>
                <a:cs typeface="Arial" pitchFamily="34" charset="-120"/>
              </a:rPr>
              <a:t>60</a:t>
            </a:r>
            <a:endParaRPr lang="en-US" sz="2000" dirty="0"/>
          </a:p>
        </p:txBody>
      </p:sp>
      <p:pic>
        <p:nvPicPr>
          <p:cNvPr id="17" name="Image 2" descr="preencoded.png"/>
          <p:cNvPicPr>
            <a:picLocks noChangeAspect="1"/>
          </p:cNvPicPr>
          <p:nvPr/>
        </p:nvPicPr>
        <p:blipFill>
          <a:blip r:embed="rId5"/>
          <a:stretch>
            <a:fillRect/>
          </a:stretch>
        </p:blipFill>
        <p:spPr>
          <a:xfrm>
            <a:off x="11659805" y="4557236"/>
            <a:ext cx="1085850" cy="1085850"/>
          </a:xfrm>
          <a:prstGeom prst="rect">
            <a:avLst/>
          </a:prstGeom>
        </p:spPr>
      </p:pic>
      <p:sp>
        <p:nvSpPr>
          <p:cNvPr id="18" name="Text 13"/>
          <p:cNvSpPr/>
          <p:nvPr/>
        </p:nvSpPr>
        <p:spPr>
          <a:xfrm>
            <a:off x="11882690" y="5776436"/>
            <a:ext cx="640080" cy="311467"/>
          </a:xfrm>
          <a:prstGeom prst="rect">
            <a:avLst/>
          </a:prstGeom>
          <a:noFill/>
          <a:ln/>
        </p:spPr>
        <p:txBody>
          <a:bodyPr wrap="square" lIns="25400" tIns="25400" rIns="25400" bIns="25400" rtlCol="0" anchor="t">
            <a:normAutofit fontScale="92500" lnSpcReduction="10000"/>
          </a:bodyPr>
          <a:lstStyle/>
          <a:p>
            <a:pPr marL="0" indent="0" algn="ctr">
              <a:buNone/>
            </a:pPr>
            <a:r>
              <a:rPr lang="en-US" sz="2000" dirty="0">
                <a:solidFill>
                  <a:srgbClr val="6C6C70"/>
                </a:solidFill>
                <a:latin typeface="Arial" pitchFamily="34" charset="0"/>
                <a:ea typeface="Arial" pitchFamily="34" charset="-122"/>
                <a:cs typeface="Arial" pitchFamily="34" charset="-120"/>
              </a:rPr>
              <a:t>80</a:t>
            </a:r>
            <a:endParaRPr lang="en-US" sz="2000" dirty="0"/>
          </a:p>
        </p:txBody>
      </p:sp>
      <p:pic>
        <p:nvPicPr>
          <p:cNvPr id="19" name="Image 3" descr="preencoded.png"/>
          <p:cNvPicPr>
            <a:picLocks noChangeAspect="1"/>
          </p:cNvPicPr>
          <p:nvPr/>
        </p:nvPicPr>
        <p:blipFill>
          <a:blip r:embed="rId6"/>
          <a:stretch>
            <a:fillRect/>
          </a:stretch>
        </p:blipFill>
        <p:spPr>
          <a:xfrm>
            <a:off x="13326380" y="4233386"/>
            <a:ext cx="1409700" cy="1409700"/>
          </a:xfrm>
          <a:prstGeom prst="rect">
            <a:avLst/>
          </a:prstGeom>
        </p:spPr>
      </p:pic>
      <p:sp>
        <p:nvSpPr>
          <p:cNvPr id="20" name="Text 14"/>
          <p:cNvSpPr/>
          <p:nvPr/>
        </p:nvSpPr>
        <p:spPr>
          <a:xfrm>
            <a:off x="13711190" y="5776436"/>
            <a:ext cx="640080" cy="311467"/>
          </a:xfrm>
          <a:prstGeom prst="rect">
            <a:avLst/>
          </a:prstGeom>
          <a:noFill/>
          <a:ln/>
        </p:spPr>
        <p:txBody>
          <a:bodyPr wrap="square" lIns="25400" tIns="25400" rIns="25400" bIns="25400" rtlCol="0" anchor="t">
            <a:noAutofit/>
          </a:bodyPr>
          <a:lstStyle/>
          <a:p>
            <a:pPr marL="0" indent="0" algn="ctr">
              <a:buNone/>
            </a:pPr>
            <a:r>
              <a:rPr lang="en-US" sz="2000" dirty="0">
                <a:solidFill>
                  <a:srgbClr val="6C6C70"/>
                </a:solidFill>
                <a:latin typeface="Arial" pitchFamily="34" charset="0"/>
                <a:ea typeface="Arial" pitchFamily="34" charset="-122"/>
                <a:cs typeface="Arial" pitchFamily="34" charset="-120"/>
              </a:rPr>
              <a:t>120</a:t>
            </a:r>
            <a:endParaRPr lang="en-US" sz="2000" dirty="0"/>
          </a:p>
        </p:txBody>
      </p:sp>
      <p:pic>
        <p:nvPicPr>
          <p:cNvPr id="21" name="Image 4" descr="preencoded.png"/>
          <p:cNvPicPr>
            <a:picLocks noChangeAspect="1"/>
          </p:cNvPicPr>
          <p:nvPr/>
        </p:nvPicPr>
        <p:blipFill>
          <a:blip r:embed="rId7"/>
          <a:stretch>
            <a:fillRect/>
          </a:stretch>
        </p:blipFill>
        <p:spPr>
          <a:xfrm>
            <a:off x="15316803" y="3871436"/>
            <a:ext cx="1771650" cy="1771650"/>
          </a:xfrm>
          <a:prstGeom prst="rect">
            <a:avLst/>
          </a:prstGeom>
        </p:spPr>
      </p:pic>
      <p:sp>
        <p:nvSpPr>
          <p:cNvPr id="22" name="Text 15"/>
          <p:cNvSpPr/>
          <p:nvPr/>
        </p:nvSpPr>
        <p:spPr>
          <a:xfrm>
            <a:off x="15882588" y="5776436"/>
            <a:ext cx="640080" cy="311467"/>
          </a:xfrm>
          <a:prstGeom prst="rect">
            <a:avLst/>
          </a:prstGeom>
          <a:noFill/>
          <a:ln/>
        </p:spPr>
        <p:txBody>
          <a:bodyPr wrap="square" lIns="25400" tIns="25400" rIns="25400" bIns="25400" rtlCol="0" anchor="t">
            <a:noAutofit/>
          </a:bodyPr>
          <a:lstStyle/>
          <a:p>
            <a:pPr marL="0" indent="0" algn="ctr">
              <a:buNone/>
            </a:pPr>
            <a:r>
              <a:rPr lang="en-US" sz="2000" dirty="0">
                <a:solidFill>
                  <a:srgbClr val="6C6C70"/>
                </a:solidFill>
                <a:latin typeface="Arial" pitchFamily="34" charset="0"/>
                <a:ea typeface="Arial" pitchFamily="34" charset="-122"/>
                <a:cs typeface="Arial" pitchFamily="34" charset="-120"/>
              </a:rPr>
              <a:t>160</a:t>
            </a:r>
            <a:endParaRPr lang="en-US" sz="2000" dirty="0"/>
          </a:p>
        </p:txBody>
      </p:sp>
      <p:sp>
        <p:nvSpPr>
          <p:cNvPr id="23" name="Text 16"/>
          <p:cNvSpPr/>
          <p:nvPr/>
        </p:nvSpPr>
        <p:spPr>
          <a:xfrm>
            <a:off x="8953500" y="6593840"/>
            <a:ext cx="8437245" cy="702786"/>
          </a:xfrm>
          <a:prstGeom prst="rect">
            <a:avLst/>
          </a:prstGeom>
          <a:noFill/>
          <a:ln/>
        </p:spPr>
        <p:txBody>
          <a:bodyPr wrap="square" lIns="25400" tIns="25400" rIns="25400" bIns="25400" rtlCol="0" anchor="ctr">
            <a:normAutofit/>
          </a:bodyPr>
          <a:lstStyle/>
          <a:p>
            <a:pPr marL="0" indent="0" algn="l">
              <a:buNone/>
            </a:pPr>
            <a:r>
              <a:rPr lang="en-US" sz="2800" dirty="0">
                <a:solidFill>
                  <a:srgbClr val="6C6C70"/>
                </a:solidFill>
                <a:latin typeface="Arial" pitchFamily="34" charset="0"/>
                <a:ea typeface="Arial" pitchFamily="34" charset="-122"/>
                <a:cs typeface="Arial" pitchFamily="34" charset="-120"/>
              </a:rPr>
              <a:t>Grows only if reward stalls for </a:t>
            </a:r>
            <a:r>
              <a:rPr lang="en-US" sz="2800" dirty="0" err="1">
                <a:solidFill>
                  <a:srgbClr val="6C6C70"/>
                </a:solidFill>
                <a:latin typeface="Arial" pitchFamily="34" charset="0"/>
                <a:ea typeface="Arial" pitchFamily="34" charset="-122"/>
                <a:cs typeface="Arial" pitchFamily="34" charset="-120"/>
              </a:rPr>
              <a:t>τ</a:t>
            </a:r>
            <a:r>
              <a:rPr lang="en-US" sz="1600" baseline="-40000" dirty="0" err="1">
                <a:solidFill>
                  <a:srgbClr val="6C6C70"/>
                </a:solidFill>
                <a:latin typeface="Arial" pitchFamily="34" charset="0"/>
                <a:ea typeface="Arial" pitchFamily="34" charset="-122"/>
                <a:cs typeface="Arial" pitchFamily="34" charset="-120"/>
              </a:rPr>
              <a:t>grow</a:t>
            </a:r>
            <a:r>
              <a:rPr lang="en-US" sz="1600" baseline="-40000" dirty="0">
                <a:solidFill>
                  <a:srgbClr val="6C6C70"/>
                </a:solidFill>
                <a:latin typeface="Arial" pitchFamily="34" charset="0"/>
                <a:ea typeface="Arial" pitchFamily="34" charset="-122"/>
                <a:cs typeface="Arial" pitchFamily="34" charset="-120"/>
              </a:rPr>
              <a:t> </a:t>
            </a:r>
            <a:r>
              <a:rPr lang="en-US" sz="2800" dirty="0">
                <a:solidFill>
                  <a:srgbClr val="6C6C70"/>
                </a:solidFill>
                <a:latin typeface="Arial" pitchFamily="34" charset="0"/>
                <a:ea typeface="Arial" pitchFamily="34" charset="-122"/>
                <a:cs typeface="Arial" pitchFamily="34" charset="-120"/>
              </a:rPr>
              <a:t> iterations.</a:t>
            </a:r>
            <a:endParaRPr lang="en-US" sz="2800" dirty="0"/>
          </a:p>
        </p:txBody>
      </p:sp>
      <p:sp>
        <p:nvSpPr>
          <p:cNvPr id="24" name="Text 17"/>
          <p:cNvSpPr/>
          <p:nvPr/>
        </p:nvSpPr>
        <p:spPr>
          <a:xfrm>
            <a:off x="1143000" y="9442132"/>
            <a:ext cx="3657346"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PATCHBANDIT · ICIP 2026</a:t>
            </a:r>
            <a:endParaRPr lang="en-US" sz="1800" dirty="0"/>
          </a:p>
        </p:txBody>
      </p:sp>
      <p:sp>
        <p:nvSpPr>
          <p:cNvPr id="25" name="Text 18"/>
          <p:cNvSpPr/>
          <p:nvPr/>
        </p:nvSpPr>
        <p:spPr>
          <a:xfrm>
            <a:off x="16994981" y="9442132"/>
            <a:ext cx="226219"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8</a:t>
            </a:r>
            <a:endParaRPr lang="en-US" sz="1800" dirty="0"/>
          </a:p>
        </p:txBody>
      </p:sp>
      <p:sp>
        <p:nvSpPr>
          <p:cNvPr id="26" name="Text 16">
            <a:extLst>
              <a:ext uri="{FF2B5EF4-FFF2-40B4-BE49-F238E27FC236}">
                <a16:creationId xmlns:a16="http://schemas.microsoft.com/office/drawing/2014/main" id="{AD082960-3B36-1241-7F6A-B6B1292A08C6}"/>
              </a:ext>
            </a:extLst>
          </p:cNvPr>
          <p:cNvSpPr/>
          <p:nvPr/>
        </p:nvSpPr>
        <p:spPr>
          <a:xfrm>
            <a:off x="15039658" y="6237521"/>
            <a:ext cx="2432050" cy="311467"/>
          </a:xfrm>
          <a:prstGeom prst="rect">
            <a:avLst/>
          </a:prstGeom>
          <a:noFill/>
          <a:ln/>
        </p:spPr>
        <p:txBody>
          <a:bodyPr wrap="square" lIns="25400" tIns="25400" rIns="25400" bIns="25400" rtlCol="0" anchor="t">
            <a:normAutofit/>
          </a:bodyPr>
          <a:lstStyle/>
          <a:p>
            <a:pPr marL="0" indent="0" algn="l">
              <a:buNone/>
            </a:pPr>
            <a:r>
              <a:rPr lang="en-US" sz="1400" dirty="0">
                <a:solidFill>
                  <a:srgbClr val="6C6C70"/>
                </a:solidFill>
                <a:latin typeface="Arial" pitchFamily="34" charset="0"/>
                <a:ea typeface="Arial" pitchFamily="34" charset="-122"/>
                <a:cs typeface="Arial" pitchFamily="34" charset="-120"/>
              </a:rPr>
              <a:t>patch side length in pixels.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1F0EC"/>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EXPERIMENTAL SETUP</a:t>
            </a:r>
            <a:endParaRPr lang="en-US" sz="1650" dirty="0"/>
          </a:p>
        </p:txBody>
      </p:sp>
      <p:sp>
        <p:nvSpPr>
          <p:cNvPr id="3" name="Text 1"/>
          <p:cNvSpPr/>
          <p:nvPr/>
        </p:nvSpPr>
        <p:spPr>
          <a:xfrm>
            <a:off x="1143000" y="1299210"/>
            <a:ext cx="17602200" cy="666750"/>
          </a:xfrm>
          <a:prstGeom prst="rect">
            <a:avLst/>
          </a:prstGeom>
          <a:noFill/>
          <a:ln/>
        </p:spPr>
        <p:txBody>
          <a:bodyPr wrap="square" lIns="25400" tIns="25400" rIns="25400" bIns="25400" rtlCol="0" anchor="t">
            <a:normAutofit lnSpcReduction="10000"/>
          </a:bodyPr>
          <a:lstStyle/>
          <a:p>
            <a:pPr marL="0" indent="0" algn="l">
              <a:lnSpc>
                <a:spcPct val="95330"/>
              </a:lnSpc>
              <a:buNone/>
            </a:pPr>
            <a:r>
              <a:rPr lang="en-US" sz="4500" b="1" dirty="0">
                <a:solidFill>
                  <a:srgbClr val="17171A"/>
                </a:solidFill>
                <a:latin typeface="Georgia" pitchFamily="34" charset="0"/>
                <a:ea typeface="Georgia" pitchFamily="34" charset="-122"/>
                <a:cs typeface="Georgia" pitchFamily="34" charset="-120"/>
              </a:rPr>
              <a:t>Three Detector Architectures, One Protocol</a:t>
            </a:r>
            <a:endParaRPr lang="en-US" sz="4500" dirty="0"/>
          </a:p>
        </p:txBody>
      </p:sp>
      <p:sp>
        <p:nvSpPr>
          <p:cNvPr id="4" name="Shape 2"/>
          <p:cNvSpPr/>
          <p:nvPr/>
        </p:nvSpPr>
        <p:spPr>
          <a:xfrm>
            <a:off x="1143000" y="2594610"/>
            <a:ext cx="8953500" cy="10636"/>
          </a:xfrm>
          <a:prstGeom prst="rect">
            <a:avLst/>
          </a:prstGeom>
          <a:solidFill>
            <a:srgbClr val="17171A"/>
          </a:solidFill>
          <a:ln/>
        </p:spPr>
        <p:txBody>
          <a:bodyPr/>
          <a:lstStyle/>
          <a:p>
            <a:endParaRPr lang="en-US"/>
          </a:p>
        </p:txBody>
      </p:sp>
      <p:sp>
        <p:nvSpPr>
          <p:cNvPr id="5" name="Shape 3"/>
          <p:cNvSpPr/>
          <p:nvPr/>
        </p:nvSpPr>
        <p:spPr>
          <a:xfrm>
            <a:off x="1143000" y="3040380"/>
            <a:ext cx="266700" cy="266700"/>
          </a:xfrm>
          <a:prstGeom prst="rect">
            <a:avLst/>
          </a:prstGeom>
          <a:solidFill>
            <a:srgbClr val="E4572E"/>
          </a:solidFill>
          <a:ln/>
        </p:spPr>
        <p:txBody>
          <a:bodyPr/>
          <a:lstStyle/>
          <a:p>
            <a:endParaRPr lang="en-US"/>
          </a:p>
        </p:txBody>
      </p:sp>
      <p:sp>
        <p:nvSpPr>
          <p:cNvPr id="6" name="Text 4"/>
          <p:cNvSpPr/>
          <p:nvPr/>
        </p:nvSpPr>
        <p:spPr>
          <a:xfrm>
            <a:off x="1790700" y="2929096"/>
            <a:ext cx="5238750" cy="527368"/>
          </a:xfrm>
          <a:prstGeom prst="rect">
            <a:avLst/>
          </a:prstGeom>
          <a:noFill/>
          <a:ln/>
        </p:spPr>
        <p:txBody>
          <a:bodyPr wrap="square" lIns="25400" tIns="25400" rIns="25400" bIns="25400" rtlCol="0" anchor="t">
            <a:normAutofit lnSpcReduction="10000"/>
          </a:bodyPr>
          <a:lstStyle/>
          <a:p>
            <a:pPr marL="0" indent="0" algn="l">
              <a:buNone/>
            </a:pPr>
            <a:r>
              <a:rPr lang="en-US" sz="3300" dirty="0">
                <a:solidFill>
                  <a:srgbClr val="17171A"/>
                </a:solidFill>
                <a:latin typeface="Georgia" pitchFamily="34" charset="0"/>
                <a:ea typeface="Georgia" pitchFamily="34" charset="-122"/>
                <a:cs typeface="Georgia" pitchFamily="34" charset="-120"/>
              </a:rPr>
              <a:t>YOLOv5</a:t>
            </a:r>
            <a:endParaRPr lang="en-US" sz="3300" dirty="0"/>
          </a:p>
        </p:txBody>
      </p:sp>
      <p:sp>
        <p:nvSpPr>
          <p:cNvPr id="7" name="Text 5"/>
          <p:cNvSpPr/>
          <p:nvPr/>
        </p:nvSpPr>
        <p:spPr>
          <a:xfrm>
            <a:off x="6858000" y="3015139"/>
            <a:ext cx="3562350" cy="355283"/>
          </a:xfrm>
          <a:prstGeom prst="rect">
            <a:avLst/>
          </a:prstGeom>
          <a:noFill/>
          <a:ln/>
        </p:spPr>
        <p:txBody>
          <a:bodyPr wrap="square" lIns="25400" tIns="25400" rIns="25400" bIns="25400" rtlCol="0" anchor="t">
            <a:noAutofit/>
          </a:bodyPr>
          <a:lstStyle/>
          <a:p>
            <a:pPr marL="0" indent="0" algn="l">
              <a:buNone/>
            </a:pPr>
            <a:r>
              <a:rPr lang="en-US" sz="2400" dirty="0">
                <a:solidFill>
                  <a:srgbClr val="6C6C70"/>
                </a:solidFill>
                <a:latin typeface="Arial" pitchFamily="34" charset="0"/>
                <a:ea typeface="Arial" pitchFamily="34" charset="-122"/>
                <a:cs typeface="Arial" pitchFamily="34" charset="-120"/>
              </a:rPr>
              <a:t>One-stage CNN</a:t>
            </a:r>
            <a:endParaRPr lang="en-US" sz="2400" dirty="0"/>
          </a:p>
        </p:txBody>
      </p:sp>
      <p:sp>
        <p:nvSpPr>
          <p:cNvPr id="8" name="Shape 6"/>
          <p:cNvSpPr/>
          <p:nvPr/>
        </p:nvSpPr>
        <p:spPr>
          <a:xfrm>
            <a:off x="1143000" y="3742214"/>
            <a:ext cx="8953500" cy="10636"/>
          </a:xfrm>
          <a:prstGeom prst="rect">
            <a:avLst/>
          </a:prstGeom>
          <a:solidFill>
            <a:srgbClr val="DFDDD7"/>
          </a:solidFill>
          <a:ln/>
        </p:spPr>
        <p:txBody>
          <a:bodyPr/>
          <a:lstStyle/>
          <a:p>
            <a:endParaRPr lang="en-US"/>
          </a:p>
        </p:txBody>
      </p:sp>
      <p:sp>
        <p:nvSpPr>
          <p:cNvPr id="9" name="Shape 7"/>
          <p:cNvSpPr/>
          <p:nvPr/>
        </p:nvSpPr>
        <p:spPr>
          <a:xfrm>
            <a:off x="1143000" y="4187984"/>
            <a:ext cx="266700" cy="266700"/>
          </a:xfrm>
          <a:prstGeom prst="rect">
            <a:avLst/>
          </a:prstGeom>
          <a:solidFill>
            <a:srgbClr val="17171A"/>
          </a:solidFill>
          <a:ln/>
        </p:spPr>
        <p:txBody>
          <a:bodyPr/>
          <a:lstStyle/>
          <a:p>
            <a:endParaRPr lang="en-US"/>
          </a:p>
        </p:txBody>
      </p:sp>
      <p:sp>
        <p:nvSpPr>
          <p:cNvPr id="10" name="Text 8"/>
          <p:cNvSpPr/>
          <p:nvPr/>
        </p:nvSpPr>
        <p:spPr>
          <a:xfrm>
            <a:off x="1790700" y="4076700"/>
            <a:ext cx="5238750" cy="527368"/>
          </a:xfrm>
          <a:prstGeom prst="rect">
            <a:avLst/>
          </a:prstGeom>
          <a:noFill/>
          <a:ln/>
        </p:spPr>
        <p:txBody>
          <a:bodyPr wrap="square" lIns="25400" tIns="25400" rIns="25400" bIns="25400" rtlCol="0" anchor="t">
            <a:normAutofit lnSpcReduction="10000"/>
          </a:bodyPr>
          <a:lstStyle/>
          <a:p>
            <a:pPr marL="0" indent="0" algn="l">
              <a:buNone/>
            </a:pPr>
            <a:r>
              <a:rPr lang="en-US" sz="3300" dirty="0">
                <a:solidFill>
                  <a:srgbClr val="17171A"/>
                </a:solidFill>
                <a:latin typeface="Georgia" pitchFamily="34" charset="0"/>
                <a:ea typeface="Georgia" pitchFamily="34" charset="-122"/>
                <a:cs typeface="Georgia" pitchFamily="34" charset="-120"/>
              </a:rPr>
              <a:t>Faster R-CNN</a:t>
            </a:r>
            <a:endParaRPr lang="en-US" sz="3300" dirty="0"/>
          </a:p>
        </p:txBody>
      </p:sp>
      <p:sp>
        <p:nvSpPr>
          <p:cNvPr id="11" name="Text 9"/>
          <p:cNvSpPr/>
          <p:nvPr/>
        </p:nvSpPr>
        <p:spPr>
          <a:xfrm>
            <a:off x="6858000" y="4162742"/>
            <a:ext cx="3562350" cy="355282"/>
          </a:xfrm>
          <a:prstGeom prst="rect">
            <a:avLst/>
          </a:prstGeom>
          <a:noFill/>
          <a:ln/>
        </p:spPr>
        <p:txBody>
          <a:bodyPr wrap="square" lIns="25400" tIns="25400" rIns="25400" bIns="25400" rtlCol="0" anchor="t">
            <a:noAutofit/>
          </a:bodyPr>
          <a:lstStyle/>
          <a:p>
            <a:pPr marL="0" indent="0" algn="l">
              <a:buNone/>
            </a:pPr>
            <a:r>
              <a:rPr lang="en-US" sz="2400" dirty="0">
                <a:solidFill>
                  <a:srgbClr val="6C6C70"/>
                </a:solidFill>
                <a:latin typeface="Arial" pitchFamily="34" charset="0"/>
                <a:ea typeface="Arial" pitchFamily="34" charset="-122"/>
                <a:cs typeface="Arial" pitchFamily="34" charset="-120"/>
              </a:rPr>
              <a:t>Two-stage CNN</a:t>
            </a:r>
            <a:endParaRPr lang="en-US" sz="2400" dirty="0"/>
          </a:p>
        </p:txBody>
      </p:sp>
      <p:sp>
        <p:nvSpPr>
          <p:cNvPr id="12" name="Shape 10"/>
          <p:cNvSpPr/>
          <p:nvPr/>
        </p:nvSpPr>
        <p:spPr>
          <a:xfrm>
            <a:off x="1143000" y="6037421"/>
            <a:ext cx="8953500" cy="10636"/>
          </a:xfrm>
          <a:prstGeom prst="rect">
            <a:avLst/>
          </a:prstGeom>
          <a:solidFill>
            <a:srgbClr val="DFDDD7"/>
          </a:solidFill>
          <a:ln/>
        </p:spPr>
        <p:txBody>
          <a:bodyPr/>
          <a:lstStyle/>
          <a:p>
            <a:endParaRPr lang="en-US"/>
          </a:p>
        </p:txBody>
      </p:sp>
      <p:sp>
        <p:nvSpPr>
          <p:cNvPr id="13" name="Shape 11"/>
          <p:cNvSpPr/>
          <p:nvPr/>
        </p:nvSpPr>
        <p:spPr>
          <a:xfrm>
            <a:off x="1143000" y="4889818"/>
            <a:ext cx="8953500" cy="10636"/>
          </a:xfrm>
          <a:prstGeom prst="rect">
            <a:avLst/>
          </a:prstGeom>
          <a:solidFill>
            <a:srgbClr val="DFDDD7"/>
          </a:solidFill>
          <a:ln/>
        </p:spPr>
        <p:txBody>
          <a:bodyPr/>
          <a:lstStyle/>
          <a:p>
            <a:endParaRPr lang="en-US"/>
          </a:p>
        </p:txBody>
      </p:sp>
      <p:sp>
        <p:nvSpPr>
          <p:cNvPr id="14" name="Shape 12"/>
          <p:cNvSpPr/>
          <p:nvPr/>
        </p:nvSpPr>
        <p:spPr>
          <a:xfrm>
            <a:off x="1143000" y="5335588"/>
            <a:ext cx="266700" cy="266700"/>
          </a:xfrm>
          <a:prstGeom prst="rect">
            <a:avLst/>
          </a:prstGeom>
          <a:solidFill>
            <a:srgbClr val="8A8A8E"/>
          </a:solidFill>
          <a:ln/>
        </p:spPr>
        <p:txBody>
          <a:bodyPr/>
          <a:lstStyle/>
          <a:p>
            <a:endParaRPr lang="en-US"/>
          </a:p>
        </p:txBody>
      </p:sp>
      <p:sp>
        <p:nvSpPr>
          <p:cNvPr id="15" name="Text 13"/>
          <p:cNvSpPr/>
          <p:nvPr/>
        </p:nvSpPr>
        <p:spPr>
          <a:xfrm>
            <a:off x="1790700" y="5224304"/>
            <a:ext cx="5238750" cy="527368"/>
          </a:xfrm>
          <a:prstGeom prst="rect">
            <a:avLst/>
          </a:prstGeom>
          <a:noFill/>
          <a:ln/>
        </p:spPr>
        <p:txBody>
          <a:bodyPr wrap="square" lIns="25400" tIns="25400" rIns="25400" bIns="25400" rtlCol="0" anchor="t">
            <a:normAutofit lnSpcReduction="10000"/>
          </a:bodyPr>
          <a:lstStyle/>
          <a:p>
            <a:pPr marL="0" indent="0" algn="l">
              <a:buNone/>
            </a:pPr>
            <a:r>
              <a:rPr lang="en-US" sz="3300" dirty="0">
                <a:solidFill>
                  <a:srgbClr val="17171A"/>
                </a:solidFill>
                <a:latin typeface="Georgia" pitchFamily="34" charset="0"/>
                <a:ea typeface="Georgia" pitchFamily="34" charset="-122"/>
                <a:cs typeface="Georgia" pitchFamily="34" charset="-120"/>
              </a:rPr>
              <a:t>YOLOS</a:t>
            </a:r>
            <a:endParaRPr lang="en-US" sz="3300" dirty="0"/>
          </a:p>
        </p:txBody>
      </p:sp>
      <p:sp>
        <p:nvSpPr>
          <p:cNvPr id="16" name="Text 14"/>
          <p:cNvSpPr/>
          <p:nvPr/>
        </p:nvSpPr>
        <p:spPr>
          <a:xfrm>
            <a:off x="6858000" y="5310346"/>
            <a:ext cx="3562350" cy="355283"/>
          </a:xfrm>
          <a:prstGeom prst="rect">
            <a:avLst/>
          </a:prstGeom>
          <a:noFill/>
          <a:ln/>
        </p:spPr>
        <p:txBody>
          <a:bodyPr wrap="square" lIns="25400" tIns="25400" rIns="25400" bIns="25400" rtlCol="0" anchor="t">
            <a:normAutofit fontScale="92500" lnSpcReduction="10000"/>
          </a:bodyPr>
          <a:lstStyle/>
          <a:p>
            <a:pPr marL="0" indent="0" algn="l">
              <a:buNone/>
            </a:pPr>
            <a:r>
              <a:rPr lang="en-US" sz="2400" dirty="0">
                <a:solidFill>
                  <a:srgbClr val="6C6C70"/>
                </a:solidFill>
                <a:latin typeface="Arial" pitchFamily="34" charset="0"/>
                <a:ea typeface="Arial" pitchFamily="34" charset="-122"/>
                <a:cs typeface="Arial" pitchFamily="34" charset="-120"/>
              </a:rPr>
              <a:t>ViT-backbone transformer</a:t>
            </a:r>
            <a:endParaRPr lang="en-US" sz="2400" dirty="0"/>
          </a:p>
        </p:txBody>
      </p:sp>
      <p:sp>
        <p:nvSpPr>
          <p:cNvPr id="17" name="Text 15"/>
          <p:cNvSpPr/>
          <p:nvPr/>
        </p:nvSpPr>
        <p:spPr>
          <a:xfrm>
            <a:off x="1143000" y="6371908"/>
            <a:ext cx="9848850" cy="333375"/>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6C6C70"/>
                </a:solidFill>
                <a:latin typeface="Arial" pitchFamily="34" charset="0"/>
                <a:ea typeface="Arial" pitchFamily="34" charset="-122"/>
                <a:cs typeface="Arial" pitchFamily="34" charset="-120"/>
              </a:rPr>
              <a:t>These three colors identify the detectors throughout the rest of the deck.</a:t>
            </a:r>
            <a:endParaRPr lang="en-US" sz="1950" dirty="0"/>
          </a:p>
        </p:txBody>
      </p:sp>
      <p:sp>
        <p:nvSpPr>
          <p:cNvPr id="18" name="Shape 16"/>
          <p:cNvSpPr/>
          <p:nvPr/>
        </p:nvSpPr>
        <p:spPr>
          <a:xfrm>
            <a:off x="11049000" y="2594610"/>
            <a:ext cx="6096000" cy="5581809"/>
          </a:xfrm>
          <a:prstGeom prst="rect">
            <a:avLst/>
          </a:prstGeom>
          <a:solidFill>
            <a:srgbClr val="17171A"/>
          </a:solidFill>
          <a:ln/>
        </p:spPr>
        <p:txBody>
          <a:bodyPr/>
          <a:lstStyle/>
          <a:p>
            <a:endParaRPr lang="en-US"/>
          </a:p>
        </p:txBody>
      </p:sp>
      <p:sp>
        <p:nvSpPr>
          <p:cNvPr id="19" name="Text 17"/>
          <p:cNvSpPr/>
          <p:nvPr/>
        </p:nvSpPr>
        <p:spPr>
          <a:xfrm>
            <a:off x="11544300" y="3051810"/>
            <a:ext cx="561594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PROTOCOL</a:t>
            </a:r>
            <a:endParaRPr lang="en-US" sz="1650" dirty="0"/>
          </a:p>
        </p:txBody>
      </p:sp>
      <p:sp>
        <p:nvSpPr>
          <p:cNvPr id="20" name="Text 18"/>
          <p:cNvSpPr/>
          <p:nvPr/>
        </p:nvSpPr>
        <p:spPr>
          <a:xfrm>
            <a:off x="11544300" y="3512820"/>
            <a:ext cx="5258562" cy="891540"/>
          </a:xfrm>
          <a:prstGeom prst="rect">
            <a:avLst/>
          </a:prstGeom>
          <a:noFill/>
          <a:ln/>
        </p:spPr>
        <p:txBody>
          <a:bodyPr wrap="square" lIns="25400" tIns="25400" rIns="25400" bIns="25400" rtlCol="0" anchor="t">
            <a:normAutofit/>
          </a:bodyPr>
          <a:lstStyle/>
          <a:p>
            <a:pPr marL="0" indent="0" algn="l">
              <a:lnSpc>
                <a:spcPct val="118206"/>
              </a:lnSpc>
              <a:buNone/>
            </a:pPr>
            <a:r>
              <a:rPr lang="en-US" sz="2400" dirty="0">
                <a:solidFill>
                  <a:srgbClr val="F1F0EC"/>
                </a:solidFill>
                <a:latin typeface="Arial" pitchFamily="34" charset="0"/>
                <a:ea typeface="Arial" pitchFamily="34" charset="-122"/>
                <a:cs typeface="Arial" pitchFamily="34" charset="-120"/>
              </a:rPr>
              <a:t>18 controlled variants, each toggling exactly one design knob.</a:t>
            </a:r>
            <a:endParaRPr lang="en-US" sz="2400" dirty="0"/>
          </a:p>
        </p:txBody>
      </p:sp>
      <p:sp>
        <p:nvSpPr>
          <p:cNvPr id="21" name="Shape 19"/>
          <p:cNvSpPr/>
          <p:nvPr/>
        </p:nvSpPr>
        <p:spPr>
          <a:xfrm>
            <a:off x="11544300" y="4728210"/>
            <a:ext cx="5105400" cy="10636"/>
          </a:xfrm>
          <a:prstGeom prst="rect">
            <a:avLst/>
          </a:prstGeom>
          <a:solidFill>
            <a:srgbClr val="3A3A40"/>
          </a:solidFill>
          <a:ln/>
        </p:spPr>
        <p:txBody>
          <a:bodyPr/>
          <a:lstStyle/>
          <a:p>
            <a:endParaRPr lang="en-US"/>
          </a:p>
        </p:txBody>
      </p:sp>
      <p:sp>
        <p:nvSpPr>
          <p:cNvPr id="22" name="Text 20"/>
          <p:cNvSpPr/>
          <p:nvPr/>
        </p:nvSpPr>
        <p:spPr>
          <a:xfrm>
            <a:off x="11544300" y="5062696"/>
            <a:ext cx="561594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METRICS</a:t>
            </a:r>
            <a:endParaRPr lang="en-US" sz="1650" dirty="0"/>
          </a:p>
        </p:txBody>
      </p:sp>
      <p:sp>
        <p:nvSpPr>
          <p:cNvPr id="23" name="Text 21"/>
          <p:cNvSpPr/>
          <p:nvPr/>
        </p:nvSpPr>
        <p:spPr>
          <a:xfrm>
            <a:off x="11544300" y="5523706"/>
            <a:ext cx="5615940" cy="355282"/>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A2A19C"/>
                </a:solidFill>
                <a:latin typeface="Arial" pitchFamily="34" charset="0"/>
                <a:ea typeface="Arial" pitchFamily="34" charset="-122"/>
                <a:cs typeface="Arial" pitchFamily="34" charset="-120"/>
              </a:rPr>
              <a:t>Strict success rate</a:t>
            </a:r>
            <a:endParaRPr lang="en-US" sz="2100" dirty="0"/>
          </a:p>
        </p:txBody>
      </p:sp>
      <p:sp>
        <p:nvSpPr>
          <p:cNvPr id="24" name="Text 22"/>
          <p:cNvSpPr/>
          <p:nvPr/>
        </p:nvSpPr>
        <p:spPr>
          <a:xfrm>
            <a:off x="11544300" y="5993289"/>
            <a:ext cx="5615940" cy="355283"/>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A2A19C"/>
                </a:solidFill>
                <a:latin typeface="Arial" pitchFamily="34" charset="0"/>
                <a:ea typeface="Arial" pitchFamily="34" charset="-122"/>
                <a:cs typeface="Arial" pitchFamily="34" charset="-120"/>
              </a:rPr>
              <a:t>Confidence drop</a:t>
            </a:r>
            <a:endParaRPr lang="en-US" sz="2100" dirty="0"/>
          </a:p>
        </p:txBody>
      </p:sp>
      <p:sp>
        <p:nvSpPr>
          <p:cNvPr id="25" name="Text 23"/>
          <p:cNvSpPr/>
          <p:nvPr/>
        </p:nvSpPr>
        <p:spPr>
          <a:xfrm>
            <a:off x="11544300" y="6462871"/>
            <a:ext cx="5615940" cy="355283"/>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A2A19C"/>
                </a:solidFill>
                <a:latin typeface="Arial" pitchFamily="34" charset="0"/>
                <a:ea typeface="Arial" pitchFamily="34" charset="-122"/>
                <a:cs typeface="Arial" pitchFamily="34" charset="-120"/>
              </a:rPr>
              <a:t>Patch area</a:t>
            </a:r>
            <a:endParaRPr lang="en-US" sz="2100" dirty="0"/>
          </a:p>
        </p:txBody>
      </p:sp>
      <p:sp>
        <p:nvSpPr>
          <p:cNvPr id="26" name="Text 24"/>
          <p:cNvSpPr/>
          <p:nvPr/>
        </p:nvSpPr>
        <p:spPr>
          <a:xfrm>
            <a:off x="11544300" y="6932454"/>
            <a:ext cx="5615940" cy="355283"/>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A2A19C"/>
                </a:solidFill>
                <a:latin typeface="Arial" pitchFamily="34" charset="0"/>
                <a:ea typeface="Arial" pitchFamily="34" charset="-122"/>
                <a:cs typeface="Arial" pitchFamily="34" charset="-120"/>
              </a:rPr>
              <a:t>Query count</a:t>
            </a:r>
            <a:endParaRPr lang="en-US" sz="2100" dirty="0"/>
          </a:p>
        </p:txBody>
      </p:sp>
      <p:sp>
        <p:nvSpPr>
          <p:cNvPr id="27" name="Text 25"/>
          <p:cNvSpPr/>
          <p:nvPr/>
        </p:nvSpPr>
        <p:spPr>
          <a:xfrm>
            <a:off x="11544300" y="7402037"/>
            <a:ext cx="5615940" cy="355283"/>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A2A19C"/>
                </a:solidFill>
                <a:latin typeface="Arial" pitchFamily="34" charset="0"/>
                <a:ea typeface="Arial" pitchFamily="34" charset="-122"/>
                <a:cs typeface="Arial" pitchFamily="34" charset="-120"/>
              </a:rPr>
              <a:t>Joint cost </a:t>
            </a:r>
            <a:r>
              <a:rPr lang="en-US" sz="2100" i="1" dirty="0">
                <a:solidFill>
                  <a:srgbClr val="F1F0EC"/>
                </a:solidFill>
                <a:latin typeface="Georgia" pitchFamily="34" charset="0"/>
                <a:ea typeface="Georgia" pitchFamily="34" charset="-122"/>
                <a:cs typeface="Georgia" pitchFamily="34" charset="-120"/>
              </a:rPr>
              <a:t>J</a:t>
            </a:r>
            <a:endParaRPr lang="en-US" sz="2100" dirty="0"/>
          </a:p>
        </p:txBody>
      </p:sp>
      <p:sp>
        <p:nvSpPr>
          <p:cNvPr id="28" name="Text 26"/>
          <p:cNvSpPr/>
          <p:nvPr/>
        </p:nvSpPr>
        <p:spPr>
          <a:xfrm>
            <a:off x="1143000" y="9442132"/>
            <a:ext cx="3657346"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PATCHBANDIT · ICIP 2026</a:t>
            </a:r>
            <a:endParaRPr lang="en-US" sz="1800" dirty="0"/>
          </a:p>
        </p:txBody>
      </p:sp>
      <p:sp>
        <p:nvSpPr>
          <p:cNvPr id="29" name="Text 27"/>
          <p:cNvSpPr/>
          <p:nvPr/>
        </p:nvSpPr>
        <p:spPr>
          <a:xfrm>
            <a:off x="16994981" y="9442132"/>
            <a:ext cx="226219"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9</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1F0EC"/>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RESULTS</a:t>
            </a:r>
            <a:endParaRPr lang="en-US" sz="1650" dirty="0"/>
          </a:p>
        </p:txBody>
      </p:sp>
      <p:sp>
        <p:nvSpPr>
          <p:cNvPr id="3" name="Text 1"/>
          <p:cNvSpPr/>
          <p:nvPr/>
        </p:nvSpPr>
        <p:spPr>
          <a:xfrm>
            <a:off x="1143000" y="1299210"/>
            <a:ext cx="17602200" cy="666750"/>
          </a:xfrm>
          <a:prstGeom prst="rect">
            <a:avLst/>
          </a:prstGeom>
          <a:noFill/>
          <a:ln/>
        </p:spPr>
        <p:txBody>
          <a:bodyPr wrap="square" lIns="25400" tIns="25400" rIns="25400" bIns="25400" rtlCol="0" anchor="t">
            <a:normAutofit lnSpcReduction="10000"/>
          </a:bodyPr>
          <a:lstStyle/>
          <a:p>
            <a:pPr marL="0" indent="0" algn="l">
              <a:lnSpc>
                <a:spcPct val="95330"/>
              </a:lnSpc>
              <a:buNone/>
            </a:pPr>
            <a:r>
              <a:rPr lang="en-US" sz="4500" b="1" dirty="0">
                <a:solidFill>
                  <a:srgbClr val="17171A"/>
                </a:solidFill>
                <a:latin typeface="Georgia" pitchFamily="34" charset="0"/>
                <a:ea typeface="Georgia" pitchFamily="34" charset="-122"/>
                <a:cs typeface="Georgia" pitchFamily="34" charset="-120"/>
              </a:rPr>
              <a:t>Strong Suppression Across Architectures</a:t>
            </a:r>
            <a:endParaRPr lang="en-US" sz="4500" dirty="0"/>
          </a:p>
        </p:txBody>
      </p:sp>
      <p:sp>
        <p:nvSpPr>
          <p:cNvPr id="4" name="Text 2"/>
          <p:cNvSpPr/>
          <p:nvPr/>
        </p:nvSpPr>
        <p:spPr>
          <a:xfrm>
            <a:off x="1143000" y="2774474"/>
            <a:ext cx="1245076" cy="399097"/>
          </a:xfrm>
          <a:prstGeom prst="rect">
            <a:avLst/>
          </a:prstGeom>
          <a:noFill/>
          <a:ln/>
        </p:spPr>
        <p:txBody>
          <a:bodyPr wrap="square" lIns="25400" tIns="25400" rIns="25400" bIns="25400" rtlCol="0" anchor="t">
            <a:normAutofit fontScale="92500"/>
          </a:bodyPr>
          <a:lstStyle/>
          <a:p>
            <a:pPr marL="0" indent="0" algn="l">
              <a:buNone/>
            </a:pPr>
            <a:r>
              <a:rPr lang="en-US" sz="2400" b="1" dirty="0">
                <a:solidFill>
                  <a:srgbClr val="17171A"/>
                </a:solidFill>
                <a:latin typeface="Arial" pitchFamily="34" charset="0"/>
                <a:ea typeface="Arial" pitchFamily="34" charset="-122"/>
                <a:cs typeface="Arial" pitchFamily="34" charset="-120"/>
              </a:rPr>
              <a:t>YOLOv5</a:t>
            </a:r>
            <a:endParaRPr lang="en-US" sz="2400" dirty="0"/>
          </a:p>
        </p:txBody>
      </p:sp>
      <p:sp>
        <p:nvSpPr>
          <p:cNvPr id="5" name="Text 3"/>
          <p:cNvSpPr/>
          <p:nvPr/>
        </p:nvSpPr>
        <p:spPr>
          <a:xfrm>
            <a:off x="9748520" y="2651760"/>
            <a:ext cx="1224280" cy="548640"/>
          </a:xfrm>
          <a:prstGeom prst="rect">
            <a:avLst/>
          </a:prstGeom>
          <a:noFill/>
          <a:ln/>
        </p:spPr>
        <p:txBody>
          <a:bodyPr wrap="square" lIns="25400" tIns="25400" rIns="25400" bIns="25400" rtlCol="0" anchor="t">
            <a:normAutofit lnSpcReduction="10000"/>
          </a:bodyPr>
          <a:lstStyle/>
          <a:p>
            <a:pPr marL="0" indent="0" algn="l">
              <a:buNone/>
            </a:pPr>
            <a:r>
              <a:rPr lang="en-US" sz="3450" dirty="0">
                <a:solidFill>
                  <a:srgbClr val="E4572E"/>
                </a:solidFill>
                <a:latin typeface="Georgia" pitchFamily="34" charset="0"/>
                <a:ea typeface="Georgia" pitchFamily="34" charset="-122"/>
                <a:cs typeface="Georgia" pitchFamily="34" charset="-120"/>
              </a:rPr>
              <a:t>77.5%</a:t>
            </a:r>
            <a:endParaRPr lang="en-US" sz="3450" dirty="0"/>
          </a:p>
        </p:txBody>
      </p:sp>
      <p:sp>
        <p:nvSpPr>
          <p:cNvPr id="6" name="Shape 4"/>
          <p:cNvSpPr/>
          <p:nvPr/>
        </p:nvSpPr>
        <p:spPr>
          <a:xfrm>
            <a:off x="1143000" y="3314700"/>
            <a:ext cx="9753600" cy="419100"/>
          </a:xfrm>
          <a:prstGeom prst="rect">
            <a:avLst/>
          </a:prstGeom>
          <a:solidFill>
            <a:srgbClr val="E3E1DB"/>
          </a:solidFill>
          <a:ln/>
        </p:spPr>
        <p:txBody>
          <a:bodyPr/>
          <a:lstStyle/>
          <a:p>
            <a:endParaRPr lang="en-US"/>
          </a:p>
        </p:txBody>
      </p:sp>
      <p:sp>
        <p:nvSpPr>
          <p:cNvPr id="7" name="Shape 5"/>
          <p:cNvSpPr/>
          <p:nvPr/>
        </p:nvSpPr>
        <p:spPr>
          <a:xfrm>
            <a:off x="1143000" y="3314700"/>
            <a:ext cx="7559040" cy="419100"/>
          </a:xfrm>
          <a:prstGeom prst="rect">
            <a:avLst/>
          </a:prstGeom>
          <a:solidFill>
            <a:srgbClr val="E4572E"/>
          </a:solidFill>
          <a:ln/>
        </p:spPr>
        <p:txBody>
          <a:bodyPr/>
          <a:lstStyle/>
          <a:p>
            <a:endParaRPr lang="en-US"/>
          </a:p>
        </p:txBody>
      </p:sp>
      <p:sp>
        <p:nvSpPr>
          <p:cNvPr id="8" name="Text 6"/>
          <p:cNvSpPr/>
          <p:nvPr/>
        </p:nvSpPr>
        <p:spPr>
          <a:xfrm>
            <a:off x="1143000" y="4351814"/>
            <a:ext cx="2123615" cy="399098"/>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171A"/>
                </a:solidFill>
                <a:latin typeface="Arial" pitchFamily="34" charset="0"/>
                <a:ea typeface="Arial" pitchFamily="34" charset="-122"/>
                <a:cs typeface="Arial" pitchFamily="34" charset="-120"/>
              </a:rPr>
              <a:t>Faster R-CNN</a:t>
            </a:r>
            <a:endParaRPr lang="en-US" sz="2400" dirty="0"/>
          </a:p>
        </p:txBody>
      </p:sp>
      <p:sp>
        <p:nvSpPr>
          <p:cNvPr id="9" name="Text 7"/>
          <p:cNvSpPr/>
          <p:nvPr/>
        </p:nvSpPr>
        <p:spPr>
          <a:xfrm>
            <a:off x="9691053" y="4229100"/>
            <a:ext cx="1326102" cy="548640"/>
          </a:xfrm>
          <a:prstGeom prst="rect">
            <a:avLst/>
          </a:prstGeom>
          <a:noFill/>
          <a:ln/>
        </p:spPr>
        <p:txBody>
          <a:bodyPr wrap="square" lIns="25400" tIns="25400" rIns="25400" bIns="25400" rtlCol="0" anchor="t">
            <a:normAutofit lnSpcReduction="10000"/>
          </a:bodyPr>
          <a:lstStyle/>
          <a:p>
            <a:pPr marL="0" indent="0" algn="l">
              <a:buNone/>
            </a:pPr>
            <a:r>
              <a:rPr lang="en-US" sz="3450" dirty="0">
                <a:solidFill>
                  <a:srgbClr val="17171A"/>
                </a:solidFill>
                <a:latin typeface="Georgia" pitchFamily="34" charset="0"/>
                <a:ea typeface="Georgia" pitchFamily="34" charset="-122"/>
                <a:cs typeface="Georgia" pitchFamily="34" charset="-120"/>
              </a:rPr>
              <a:t>89.7%</a:t>
            </a:r>
            <a:endParaRPr lang="en-US" sz="3450" dirty="0"/>
          </a:p>
        </p:txBody>
      </p:sp>
      <p:sp>
        <p:nvSpPr>
          <p:cNvPr id="10" name="Shape 8"/>
          <p:cNvSpPr/>
          <p:nvPr/>
        </p:nvSpPr>
        <p:spPr>
          <a:xfrm>
            <a:off x="1143000" y="4892040"/>
            <a:ext cx="9753600" cy="419100"/>
          </a:xfrm>
          <a:prstGeom prst="rect">
            <a:avLst/>
          </a:prstGeom>
          <a:solidFill>
            <a:srgbClr val="E3E1DB"/>
          </a:solidFill>
          <a:ln/>
        </p:spPr>
        <p:txBody>
          <a:bodyPr/>
          <a:lstStyle/>
          <a:p>
            <a:endParaRPr lang="en-US"/>
          </a:p>
        </p:txBody>
      </p:sp>
      <p:sp>
        <p:nvSpPr>
          <p:cNvPr id="11" name="Shape 9"/>
          <p:cNvSpPr/>
          <p:nvPr/>
        </p:nvSpPr>
        <p:spPr>
          <a:xfrm>
            <a:off x="1143000" y="4892040"/>
            <a:ext cx="8748871" cy="419100"/>
          </a:xfrm>
          <a:prstGeom prst="rect">
            <a:avLst/>
          </a:prstGeom>
          <a:solidFill>
            <a:srgbClr val="17171A"/>
          </a:solidFill>
          <a:ln/>
        </p:spPr>
        <p:txBody>
          <a:bodyPr/>
          <a:lstStyle/>
          <a:p>
            <a:endParaRPr lang="en-US"/>
          </a:p>
        </p:txBody>
      </p:sp>
      <p:sp>
        <p:nvSpPr>
          <p:cNvPr id="12" name="Text 10"/>
          <p:cNvSpPr/>
          <p:nvPr/>
        </p:nvSpPr>
        <p:spPr>
          <a:xfrm>
            <a:off x="1143000" y="5929154"/>
            <a:ext cx="1126490" cy="399097"/>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171A"/>
                </a:solidFill>
                <a:latin typeface="Arial" pitchFamily="34" charset="0"/>
                <a:ea typeface="Arial" pitchFamily="34" charset="-122"/>
                <a:cs typeface="Arial" pitchFamily="34" charset="-120"/>
              </a:rPr>
              <a:t>YOLOS</a:t>
            </a:r>
            <a:endParaRPr lang="en-US" sz="2400" dirty="0"/>
          </a:p>
        </p:txBody>
      </p:sp>
      <p:sp>
        <p:nvSpPr>
          <p:cNvPr id="13" name="Text 11"/>
          <p:cNvSpPr/>
          <p:nvPr/>
        </p:nvSpPr>
        <p:spPr>
          <a:xfrm>
            <a:off x="9752648" y="5806440"/>
            <a:ext cx="1220153" cy="548640"/>
          </a:xfrm>
          <a:prstGeom prst="rect">
            <a:avLst/>
          </a:prstGeom>
          <a:noFill/>
          <a:ln/>
        </p:spPr>
        <p:txBody>
          <a:bodyPr wrap="square" lIns="25400" tIns="25400" rIns="25400" bIns="25400" rtlCol="0" anchor="t">
            <a:normAutofit lnSpcReduction="10000"/>
          </a:bodyPr>
          <a:lstStyle/>
          <a:p>
            <a:pPr marL="0" indent="0" algn="l">
              <a:buNone/>
            </a:pPr>
            <a:r>
              <a:rPr lang="en-US" sz="3450" dirty="0">
                <a:solidFill>
                  <a:srgbClr val="6C6C70"/>
                </a:solidFill>
                <a:latin typeface="Georgia" pitchFamily="34" charset="0"/>
                <a:ea typeface="Georgia" pitchFamily="34" charset="-122"/>
                <a:cs typeface="Georgia" pitchFamily="34" charset="-120"/>
              </a:rPr>
              <a:t>59.1%</a:t>
            </a:r>
            <a:endParaRPr lang="en-US" sz="3450" dirty="0"/>
          </a:p>
        </p:txBody>
      </p:sp>
      <p:sp>
        <p:nvSpPr>
          <p:cNvPr id="14" name="Shape 12"/>
          <p:cNvSpPr/>
          <p:nvPr/>
        </p:nvSpPr>
        <p:spPr>
          <a:xfrm>
            <a:off x="1143000" y="6469380"/>
            <a:ext cx="9753600" cy="419100"/>
          </a:xfrm>
          <a:prstGeom prst="rect">
            <a:avLst/>
          </a:prstGeom>
          <a:solidFill>
            <a:srgbClr val="E3E1DB"/>
          </a:solidFill>
          <a:ln/>
        </p:spPr>
        <p:txBody>
          <a:bodyPr/>
          <a:lstStyle/>
          <a:p>
            <a:endParaRPr lang="en-US"/>
          </a:p>
        </p:txBody>
      </p:sp>
      <p:sp>
        <p:nvSpPr>
          <p:cNvPr id="15" name="Shape 13"/>
          <p:cNvSpPr/>
          <p:nvPr/>
        </p:nvSpPr>
        <p:spPr>
          <a:xfrm>
            <a:off x="1143000" y="6469380"/>
            <a:ext cx="5764371" cy="419100"/>
          </a:xfrm>
          <a:prstGeom prst="rect">
            <a:avLst/>
          </a:prstGeom>
          <a:solidFill>
            <a:srgbClr val="8A8A8E"/>
          </a:solidFill>
          <a:ln/>
        </p:spPr>
        <p:txBody>
          <a:bodyPr/>
          <a:lstStyle/>
          <a:p>
            <a:endParaRPr lang="en-US"/>
          </a:p>
        </p:txBody>
      </p:sp>
      <p:sp>
        <p:nvSpPr>
          <p:cNvPr id="16" name="Text 14"/>
          <p:cNvSpPr/>
          <p:nvPr/>
        </p:nvSpPr>
        <p:spPr>
          <a:xfrm>
            <a:off x="1143000" y="7383780"/>
            <a:ext cx="10728960" cy="333375"/>
          </a:xfrm>
          <a:prstGeom prst="rect">
            <a:avLst/>
          </a:prstGeom>
          <a:noFill/>
          <a:ln/>
        </p:spPr>
        <p:txBody>
          <a:bodyPr wrap="square" lIns="25400" tIns="25400" rIns="25400" bIns="25400" rtlCol="0" anchor="t">
            <a:normAutofit fontScale="92500" lnSpcReduction="20000"/>
          </a:bodyPr>
          <a:lstStyle/>
          <a:p>
            <a:pPr marL="0" indent="0" algn="l">
              <a:buNone/>
            </a:pPr>
            <a:r>
              <a:rPr lang="en-US" sz="2400" dirty="0">
                <a:solidFill>
                  <a:srgbClr val="6C6C70"/>
                </a:solidFill>
                <a:latin typeface="Arial" pitchFamily="34" charset="0"/>
                <a:ea typeface="Arial" pitchFamily="34" charset="-122"/>
                <a:cs typeface="Arial" pitchFamily="34" charset="-120"/>
              </a:rPr>
              <a:t>Strict success rate: confidence drop ≥ 0.25 and residual confidence ≤ 0.10</a:t>
            </a:r>
            <a:endParaRPr lang="en-US" sz="2400" dirty="0"/>
          </a:p>
        </p:txBody>
      </p:sp>
      <p:sp>
        <p:nvSpPr>
          <p:cNvPr id="17" name="Shape 15"/>
          <p:cNvSpPr/>
          <p:nvPr/>
        </p:nvSpPr>
        <p:spPr>
          <a:xfrm>
            <a:off x="11811000" y="2651760"/>
            <a:ext cx="53181" cy="939165"/>
          </a:xfrm>
          <a:prstGeom prst="rect">
            <a:avLst/>
          </a:prstGeom>
          <a:solidFill>
            <a:srgbClr val="E4572E"/>
          </a:solidFill>
          <a:ln/>
        </p:spPr>
        <p:txBody>
          <a:bodyPr/>
          <a:lstStyle/>
          <a:p>
            <a:endParaRPr lang="en-US"/>
          </a:p>
        </p:txBody>
      </p:sp>
      <p:sp>
        <p:nvSpPr>
          <p:cNvPr id="18" name="Text 16"/>
          <p:cNvSpPr/>
          <p:nvPr/>
        </p:nvSpPr>
        <p:spPr>
          <a:xfrm>
            <a:off x="12130882" y="2747010"/>
            <a:ext cx="5515531" cy="355283"/>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171A"/>
                </a:solidFill>
                <a:latin typeface="Arial" pitchFamily="34" charset="0"/>
                <a:ea typeface="Arial" pitchFamily="34" charset="-122"/>
                <a:cs typeface="Arial" pitchFamily="34" charset="-120"/>
              </a:rPr>
              <a:t>YOLOv5</a:t>
            </a:r>
            <a:endParaRPr lang="en-US" sz="2100" dirty="0"/>
          </a:p>
        </p:txBody>
      </p:sp>
      <p:sp>
        <p:nvSpPr>
          <p:cNvPr id="19" name="Text 17"/>
          <p:cNvSpPr/>
          <p:nvPr/>
        </p:nvSpPr>
        <p:spPr>
          <a:xfrm>
            <a:off x="12130882" y="3178493"/>
            <a:ext cx="5515531" cy="355283"/>
          </a:xfrm>
          <a:prstGeom prst="rect">
            <a:avLst/>
          </a:prstGeom>
          <a:noFill/>
          <a:ln/>
        </p:spPr>
        <p:txBody>
          <a:bodyPr wrap="square" lIns="25400" tIns="25400" rIns="25400" bIns="25400" rtlCol="0" anchor="t">
            <a:noAutofit/>
          </a:bodyPr>
          <a:lstStyle/>
          <a:p>
            <a:pPr marL="0" indent="0" algn="l">
              <a:buNone/>
            </a:pPr>
            <a:r>
              <a:rPr lang="en-US" sz="2400" b="1" u="sng" dirty="0">
                <a:solidFill>
                  <a:srgbClr val="6C6C70"/>
                </a:solidFill>
                <a:latin typeface="Arial" pitchFamily="34" charset="0"/>
                <a:ea typeface="Arial" pitchFamily="34" charset="-122"/>
                <a:cs typeface="Arial" pitchFamily="34" charset="-120"/>
              </a:rPr>
              <a:t>49 median queries</a:t>
            </a:r>
            <a:r>
              <a:rPr lang="en-US" sz="2400" dirty="0">
                <a:solidFill>
                  <a:srgbClr val="6C6C70"/>
                </a:solidFill>
                <a:latin typeface="Arial" pitchFamily="34" charset="0"/>
                <a:ea typeface="Arial" pitchFamily="34" charset="-122"/>
                <a:cs typeface="Arial" pitchFamily="34" charset="-120"/>
              </a:rPr>
              <a:t> · 8.3% area</a:t>
            </a:r>
            <a:endParaRPr lang="en-US" sz="2400" dirty="0"/>
          </a:p>
        </p:txBody>
      </p:sp>
      <p:sp>
        <p:nvSpPr>
          <p:cNvPr id="20" name="Shape 18"/>
          <p:cNvSpPr/>
          <p:nvPr/>
        </p:nvSpPr>
        <p:spPr>
          <a:xfrm>
            <a:off x="11811000" y="4302125"/>
            <a:ext cx="53181" cy="939165"/>
          </a:xfrm>
          <a:prstGeom prst="rect">
            <a:avLst/>
          </a:prstGeom>
          <a:solidFill>
            <a:srgbClr val="17171A"/>
          </a:solidFill>
          <a:ln/>
        </p:spPr>
        <p:txBody>
          <a:bodyPr/>
          <a:lstStyle/>
          <a:p>
            <a:endParaRPr lang="en-US"/>
          </a:p>
        </p:txBody>
      </p:sp>
      <p:sp>
        <p:nvSpPr>
          <p:cNvPr id="21" name="Text 19"/>
          <p:cNvSpPr/>
          <p:nvPr/>
        </p:nvSpPr>
        <p:spPr>
          <a:xfrm>
            <a:off x="12130882" y="4397375"/>
            <a:ext cx="5515531" cy="355283"/>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171A"/>
                </a:solidFill>
                <a:latin typeface="Arial" pitchFamily="34" charset="0"/>
                <a:ea typeface="Arial" pitchFamily="34" charset="-122"/>
                <a:cs typeface="Arial" pitchFamily="34" charset="-120"/>
              </a:rPr>
              <a:t>Faster R-CNN</a:t>
            </a:r>
            <a:endParaRPr lang="en-US" sz="2100" dirty="0"/>
          </a:p>
        </p:txBody>
      </p:sp>
      <p:sp>
        <p:nvSpPr>
          <p:cNvPr id="22" name="Text 20"/>
          <p:cNvSpPr/>
          <p:nvPr/>
        </p:nvSpPr>
        <p:spPr>
          <a:xfrm>
            <a:off x="12130882" y="4828857"/>
            <a:ext cx="5515531" cy="355283"/>
          </a:xfrm>
          <a:prstGeom prst="rect">
            <a:avLst/>
          </a:prstGeom>
          <a:noFill/>
          <a:ln/>
        </p:spPr>
        <p:txBody>
          <a:bodyPr wrap="square" lIns="25400" tIns="25400" rIns="25400" bIns="25400" rtlCol="0" anchor="t">
            <a:noAutofit/>
          </a:bodyPr>
          <a:lstStyle/>
          <a:p>
            <a:pPr marL="0" indent="0" algn="l">
              <a:buNone/>
            </a:pPr>
            <a:r>
              <a:rPr lang="en-US" sz="2400" b="1" u="sng" dirty="0">
                <a:solidFill>
                  <a:srgbClr val="6C6C70"/>
                </a:solidFill>
                <a:latin typeface="Arial" pitchFamily="34" charset="0"/>
                <a:cs typeface="Arial" pitchFamily="34" charset="-120"/>
              </a:rPr>
              <a:t>8 median queries</a:t>
            </a:r>
            <a:r>
              <a:rPr lang="en-US" sz="2800" dirty="0">
                <a:solidFill>
                  <a:srgbClr val="6C6C70"/>
                </a:solidFill>
                <a:latin typeface="Arial" pitchFamily="34" charset="0"/>
                <a:ea typeface="Arial" pitchFamily="34" charset="-122"/>
                <a:cs typeface="Arial" pitchFamily="34" charset="-120"/>
              </a:rPr>
              <a:t> · 0.9% area</a:t>
            </a:r>
            <a:endParaRPr lang="en-US" sz="2800" dirty="0"/>
          </a:p>
        </p:txBody>
      </p:sp>
      <p:sp>
        <p:nvSpPr>
          <p:cNvPr id="23" name="Shape 21"/>
          <p:cNvSpPr/>
          <p:nvPr/>
        </p:nvSpPr>
        <p:spPr>
          <a:xfrm>
            <a:off x="11811000" y="5901690"/>
            <a:ext cx="53181" cy="939165"/>
          </a:xfrm>
          <a:prstGeom prst="rect">
            <a:avLst/>
          </a:prstGeom>
          <a:solidFill>
            <a:srgbClr val="8A8A8E"/>
          </a:solidFill>
          <a:ln/>
        </p:spPr>
        <p:txBody>
          <a:bodyPr/>
          <a:lstStyle/>
          <a:p>
            <a:endParaRPr lang="en-US"/>
          </a:p>
        </p:txBody>
      </p:sp>
      <p:sp>
        <p:nvSpPr>
          <p:cNvPr id="24" name="Text 22"/>
          <p:cNvSpPr/>
          <p:nvPr/>
        </p:nvSpPr>
        <p:spPr>
          <a:xfrm>
            <a:off x="12130882" y="5996940"/>
            <a:ext cx="5515531" cy="355282"/>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171A"/>
                </a:solidFill>
                <a:latin typeface="Arial" pitchFamily="34" charset="0"/>
                <a:ea typeface="Arial" pitchFamily="34" charset="-122"/>
                <a:cs typeface="Arial" pitchFamily="34" charset="-120"/>
              </a:rPr>
              <a:t>YOLOS</a:t>
            </a:r>
            <a:endParaRPr lang="en-US" sz="2100" dirty="0"/>
          </a:p>
        </p:txBody>
      </p:sp>
      <p:sp>
        <p:nvSpPr>
          <p:cNvPr id="25" name="Text 23"/>
          <p:cNvSpPr/>
          <p:nvPr/>
        </p:nvSpPr>
        <p:spPr>
          <a:xfrm>
            <a:off x="12130882" y="6428423"/>
            <a:ext cx="5515531" cy="355283"/>
          </a:xfrm>
          <a:prstGeom prst="rect">
            <a:avLst/>
          </a:prstGeom>
          <a:noFill/>
          <a:ln/>
        </p:spPr>
        <p:txBody>
          <a:bodyPr wrap="square" lIns="25400" tIns="25400" rIns="25400" bIns="25400" rtlCol="0" anchor="t">
            <a:noAutofit/>
          </a:bodyPr>
          <a:lstStyle/>
          <a:p>
            <a:pPr marL="0" indent="0" algn="l">
              <a:buNone/>
            </a:pPr>
            <a:r>
              <a:rPr lang="en-US" sz="2400" b="1" u="sng" dirty="0">
                <a:solidFill>
                  <a:srgbClr val="6C6C70"/>
                </a:solidFill>
                <a:latin typeface="Arial" pitchFamily="34" charset="0"/>
                <a:cs typeface="Arial" pitchFamily="34" charset="-120"/>
              </a:rPr>
              <a:t>290 median queries</a:t>
            </a:r>
            <a:r>
              <a:rPr lang="en-US" sz="2800" dirty="0">
                <a:solidFill>
                  <a:srgbClr val="6C6C70"/>
                </a:solidFill>
                <a:latin typeface="Arial" pitchFamily="34" charset="0"/>
                <a:ea typeface="Arial" pitchFamily="34" charset="-122"/>
                <a:cs typeface="Arial" pitchFamily="34" charset="-120"/>
              </a:rPr>
              <a:t> · 8.3% area</a:t>
            </a:r>
            <a:endParaRPr lang="en-US" sz="2800" dirty="0"/>
          </a:p>
        </p:txBody>
      </p:sp>
      <p:sp>
        <p:nvSpPr>
          <p:cNvPr id="26" name="Text 24"/>
          <p:cNvSpPr/>
          <p:nvPr/>
        </p:nvSpPr>
        <p:spPr>
          <a:xfrm>
            <a:off x="1143000" y="9442132"/>
            <a:ext cx="3657346"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PATCHBANDIT · ICIP 2026</a:t>
            </a:r>
            <a:endParaRPr lang="en-US" sz="1800" dirty="0"/>
          </a:p>
        </p:txBody>
      </p:sp>
      <p:sp>
        <p:nvSpPr>
          <p:cNvPr id="27" name="Text 25"/>
          <p:cNvSpPr/>
          <p:nvPr/>
        </p:nvSpPr>
        <p:spPr>
          <a:xfrm>
            <a:off x="16844963" y="9442132"/>
            <a:ext cx="376238"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10</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1F0EC"/>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GROWTH DYNAMICS</a:t>
            </a:r>
            <a:endParaRPr lang="en-US" sz="1650" dirty="0"/>
          </a:p>
        </p:txBody>
      </p:sp>
      <p:sp>
        <p:nvSpPr>
          <p:cNvPr id="3" name="Text 1"/>
          <p:cNvSpPr/>
          <p:nvPr/>
        </p:nvSpPr>
        <p:spPr>
          <a:xfrm>
            <a:off x="1143000" y="1299210"/>
            <a:ext cx="17602200" cy="666750"/>
          </a:xfrm>
          <a:prstGeom prst="rect">
            <a:avLst/>
          </a:prstGeom>
          <a:noFill/>
          <a:ln/>
        </p:spPr>
        <p:txBody>
          <a:bodyPr wrap="square" lIns="25400" tIns="25400" rIns="25400" bIns="25400" rtlCol="0" anchor="t">
            <a:normAutofit lnSpcReduction="10000"/>
          </a:bodyPr>
          <a:lstStyle/>
          <a:p>
            <a:pPr marL="0" indent="0" algn="l">
              <a:lnSpc>
                <a:spcPct val="95330"/>
              </a:lnSpc>
              <a:buNone/>
            </a:pPr>
            <a:r>
              <a:rPr lang="en-US" sz="4500" b="1" dirty="0">
                <a:solidFill>
                  <a:srgbClr val="17171A"/>
                </a:solidFill>
                <a:latin typeface="Georgia" pitchFamily="34" charset="0"/>
                <a:ea typeface="Georgia" pitchFamily="34" charset="-122"/>
                <a:cs typeface="Georgia" pitchFamily="34" charset="-120"/>
              </a:rPr>
              <a:t>Most Gains Come at Small Patch Sizes</a:t>
            </a:r>
            <a:endParaRPr lang="en-US" sz="4500" dirty="0"/>
          </a:p>
        </p:txBody>
      </p:sp>
      <p:pic>
        <p:nvPicPr>
          <p:cNvPr id="4" name="Image 0" descr="preencoded.png"/>
          <p:cNvPicPr>
            <a:picLocks noChangeAspect="1"/>
          </p:cNvPicPr>
          <p:nvPr/>
        </p:nvPicPr>
        <p:blipFill>
          <a:blip r:embed="rId3"/>
          <a:stretch>
            <a:fillRect/>
          </a:stretch>
        </p:blipFill>
        <p:spPr>
          <a:xfrm>
            <a:off x="1143000" y="2461260"/>
            <a:ext cx="10858500" cy="6222365"/>
          </a:xfrm>
          <a:prstGeom prst="rect">
            <a:avLst/>
          </a:prstGeom>
        </p:spPr>
      </p:pic>
      <p:sp>
        <p:nvSpPr>
          <p:cNvPr id="5" name="Text 2"/>
          <p:cNvSpPr/>
          <p:nvPr/>
        </p:nvSpPr>
        <p:spPr>
          <a:xfrm>
            <a:off x="12763500" y="3826034"/>
            <a:ext cx="4512945" cy="1449705"/>
          </a:xfrm>
          <a:prstGeom prst="rect">
            <a:avLst/>
          </a:prstGeom>
          <a:noFill/>
          <a:ln/>
        </p:spPr>
        <p:txBody>
          <a:bodyPr wrap="square" lIns="25400" tIns="25400" rIns="25400" bIns="25400" rtlCol="0" anchor="t">
            <a:normAutofit lnSpcReduction="10000"/>
          </a:bodyPr>
          <a:lstStyle/>
          <a:p>
            <a:pPr marL="0" indent="0" algn="l">
              <a:lnSpc>
                <a:spcPct val="110597"/>
              </a:lnSpc>
              <a:buNone/>
            </a:pPr>
            <a:r>
              <a:rPr lang="en-US" sz="2850" dirty="0">
                <a:solidFill>
                  <a:srgbClr val="17171A"/>
                </a:solidFill>
                <a:latin typeface="Georgia" pitchFamily="34" charset="0"/>
                <a:ea typeface="Georgia" pitchFamily="34" charset="-122"/>
                <a:cs typeface="Georgia" pitchFamily="34" charset="-120"/>
              </a:rPr>
              <a:t>Adaptive growth banks most of its success before reaching full patch size.</a:t>
            </a:r>
            <a:endParaRPr lang="en-US" sz="2850" dirty="0"/>
          </a:p>
        </p:txBody>
      </p:sp>
      <p:sp>
        <p:nvSpPr>
          <p:cNvPr id="6" name="Text 3"/>
          <p:cNvSpPr/>
          <p:nvPr/>
        </p:nvSpPr>
        <p:spPr>
          <a:xfrm>
            <a:off x="12763500" y="5561488"/>
            <a:ext cx="4512945" cy="1198245"/>
          </a:xfrm>
          <a:prstGeom prst="rect">
            <a:avLst/>
          </a:prstGeom>
          <a:noFill/>
          <a:ln/>
        </p:spPr>
        <p:txBody>
          <a:bodyPr wrap="square" lIns="25400" tIns="25400" rIns="25400" bIns="25400" rtlCol="0" anchor="t">
            <a:normAutofit/>
          </a:bodyPr>
          <a:lstStyle/>
          <a:p>
            <a:pPr marL="0" indent="0" algn="l">
              <a:lnSpc>
                <a:spcPct val="121922"/>
              </a:lnSpc>
              <a:buNone/>
            </a:pPr>
            <a:r>
              <a:rPr lang="en-US" sz="2100" dirty="0">
                <a:solidFill>
                  <a:srgbClr val="6C6C70"/>
                </a:solidFill>
                <a:latin typeface="Arial" pitchFamily="34" charset="0"/>
                <a:ea typeface="Arial" pitchFamily="34" charset="-122"/>
                <a:cs typeface="Arial" pitchFamily="34" charset="-120"/>
              </a:rPr>
              <a:t>Large patches are used only when they are actually needed. </a:t>
            </a:r>
          </a:p>
          <a:p>
            <a:pPr marL="0" indent="0" algn="l">
              <a:lnSpc>
                <a:spcPct val="121922"/>
              </a:lnSpc>
              <a:buNone/>
            </a:pPr>
            <a:r>
              <a:rPr lang="en-US" sz="2100" dirty="0">
                <a:solidFill>
                  <a:srgbClr val="6C6C70"/>
                </a:solidFill>
                <a:latin typeface="Arial" pitchFamily="34" charset="0"/>
                <a:ea typeface="Arial" pitchFamily="34" charset="-122"/>
                <a:cs typeface="Arial" pitchFamily="34" charset="-120"/>
              </a:rPr>
              <a:t>Faster R-CNN clears 70% by 60 px.</a:t>
            </a:r>
            <a:endParaRPr lang="en-US" sz="2100" dirty="0"/>
          </a:p>
        </p:txBody>
      </p:sp>
      <p:sp>
        <p:nvSpPr>
          <p:cNvPr id="8" name="Text 5"/>
          <p:cNvSpPr/>
          <p:nvPr/>
        </p:nvSpPr>
        <p:spPr>
          <a:xfrm>
            <a:off x="1143000" y="9442132"/>
            <a:ext cx="3657346"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PATCHBANDIT · ICIP 2026</a:t>
            </a:r>
            <a:endParaRPr lang="en-US" sz="1800" dirty="0"/>
          </a:p>
        </p:txBody>
      </p:sp>
      <p:sp>
        <p:nvSpPr>
          <p:cNvPr id="9" name="Text 6"/>
          <p:cNvSpPr/>
          <p:nvPr/>
        </p:nvSpPr>
        <p:spPr>
          <a:xfrm>
            <a:off x="16861949" y="9442132"/>
            <a:ext cx="359251"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11</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1F0EC"/>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EFFICIENCY</a:t>
            </a:r>
            <a:endParaRPr lang="en-US" sz="1650" dirty="0"/>
          </a:p>
        </p:txBody>
      </p:sp>
      <p:sp>
        <p:nvSpPr>
          <p:cNvPr id="3" name="Text 1"/>
          <p:cNvSpPr/>
          <p:nvPr/>
        </p:nvSpPr>
        <p:spPr>
          <a:xfrm>
            <a:off x="1143000" y="1299210"/>
            <a:ext cx="17602200" cy="666750"/>
          </a:xfrm>
          <a:prstGeom prst="rect">
            <a:avLst/>
          </a:prstGeom>
          <a:noFill/>
          <a:ln/>
        </p:spPr>
        <p:txBody>
          <a:bodyPr wrap="square" lIns="25400" tIns="25400" rIns="25400" bIns="25400" rtlCol="0" anchor="t">
            <a:normAutofit lnSpcReduction="10000"/>
          </a:bodyPr>
          <a:lstStyle/>
          <a:p>
            <a:pPr marL="0" indent="0" algn="l">
              <a:lnSpc>
                <a:spcPct val="95330"/>
              </a:lnSpc>
              <a:buNone/>
            </a:pPr>
            <a:r>
              <a:rPr lang="en-US" sz="4500" b="1" dirty="0">
                <a:solidFill>
                  <a:srgbClr val="17171A"/>
                </a:solidFill>
                <a:latin typeface="Georgia" pitchFamily="34" charset="0"/>
                <a:ea typeface="Georgia" pitchFamily="34" charset="-122"/>
                <a:cs typeface="Georgia" pitchFamily="34" charset="-120"/>
              </a:rPr>
              <a:t>Adaptive Growth Beats Fixed-Size Patches</a:t>
            </a:r>
            <a:endParaRPr lang="en-US" sz="4500" dirty="0"/>
          </a:p>
        </p:txBody>
      </p:sp>
      <p:sp>
        <p:nvSpPr>
          <p:cNvPr id="4" name="Shape 2"/>
          <p:cNvSpPr/>
          <p:nvPr/>
        </p:nvSpPr>
        <p:spPr>
          <a:xfrm>
            <a:off x="1143000" y="2537460"/>
            <a:ext cx="16002000" cy="796290"/>
          </a:xfrm>
          <a:prstGeom prst="rect">
            <a:avLst/>
          </a:prstGeom>
          <a:solidFill>
            <a:srgbClr val="17171A"/>
          </a:solidFill>
          <a:ln/>
        </p:spPr>
        <p:txBody>
          <a:bodyPr/>
          <a:lstStyle/>
          <a:p>
            <a:endParaRPr lang="en-US"/>
          </a:p>
        </p:txBody>
      </p:sp>
      <p:sp>
        <p:nvSpPr>
          <p:cNvPr id="5" name="Text 3"/>
          <p:cNvSpPr/>
          <p:nvPr/>
        </p:nvSpPr>
        <p:spPr>
          <a:xfrm>
            <a:off x="1409700" y="2766060"/>
            <a:ext cx="4081577" cy="377190"/>
          </a:xfrm>
          <a:prstGeom prst="rect">
            <a:avLst/>
          </a:prstGeom>
          <a:noFill/>
          <a:ln/>
        </p:spPr>
        <p:txBody>
          <a:bodyPr wrap="square" lIns="25400" tIns="25400" rIns="25400" bIns="25400" rtlCol="0" anchor="ctr">
            <a:normAutofit lnSpcReduction="10000"/>
          </a:bodyPr>
          <a:lstStyle/>
          <a:p>
            <a:pPr marL="0" indent="0" algn="l">
              <a:buNone/>
            </a:pPr>
            <a:r>
              <a:rPr lang="en-US" sz="2250" b="1" dirty="0">
                <a:solidFill>
                  <a:srgbClr val="F1F0EC"/>
                </a:solidFill>
                <a:latin typeface="Arial" pitchFamily="34" charset="0"/>
                <a:ea typeface="Arial" pitchFamily="34" charset="-122"/>
                <a:cs typeface="Arial" pitchFamily="34" charset="-120"/>
              </a:rPr>
              <a:t>Detector</a:t>
            </a:r>
            <a:endParaRPr lang="en-US" sz="2250" dirty="0"/>
          </a:p>
        </p:txBody>
      </p:sp>
      <p:sp>
        <p:nvSpPr>
          <p:cNvPr id="6" name="Text 4"/>
          <p:cNvSpPr/>
          <p:nvPr/>
        </p:nvSpPr>
        <p:spPr>
          <a:xfrm>
            <a:off x="5890260" y="2766060"/>
            <a:ext cx="3422295" cy="377190"/>
          </a:xfrm>
          <a:prstGeom prst="rect">
            <a:avLst/>
          </a:prstGeom>
          <a:noFill/>
          <a:ln/>
        </p:spPr>
        <p:txBody>
          <a:bodyPr wrap="square" lIns="25400" tIns="25400" rIns="25400" bIns="25400" rtlCol="0" anchor="ctr">
            <a:normAutofit lnSpcReduction="10000"/>
          </a:bodyPr>
          <a:lstStyle/>
          <a:p>
            <a:pPr marL="0" indent="0" algn="l">
              <a:buNone/>
            </a:pPr>
            <a:r>
              <a:rPr lang="en-US" sz="2250" b="1" dirty="0">
                <a:solidFill>
                  <a:srgbClr val="F1F0EC"/>
                </a:solidFill>
                <a:latin typeface="Arial" pitchFamily="34" charset="0"/>
                <a:ea typeface="Arial" pitchFamily="34" charset="-122"/>
                <a:cs typeface="Arial" pitchFamily="34" charset="-120"/>
              </a:rPr>
              <a:t>Configuration</a:t>
            </a:r>
            <a:endParaRPr lang="en-US" sz="2250" dirty="0"/>
          </a:p>
        </p:txBody>
      </p:sp>
      <p:sp>
        <p:nvSpPr>
          <p:cNvPr id="7" name="Text 5"/>
          <p:cNvSpPr/>
          <p:nvPr/>
        </p:nvSpPr>
        <p:spPr>
          <a:xfrm>
            <a:off x="9654540" y="2766060"/>
            <a:ext cx="1897380" cy="377190"/>
          </a:xfrm>
          <a:prstGeom prst="rect">
            <a:avLst/>
          </a:prstGeom>
          <a:noFill/>
          <a:ln/>
        </p:spPr>
        <p:txBody>
          <a:bodyPr wrap="square" lIns="25400" tIns="25400" rIns="25400" bIns="25400" rtlCol="0" anchor="ctr">
            <a:normAutofit lnSpcReduction="10000"/>
          </a:bodyPr>
          <a:lstStyle/>
          <a:p>
            <a:pPr marL="0" indent="0" algn="r">
              <a:buNone/>
            </a:pPr>
            <a:r>
              <a:rPr lang="en-US" sz="2250" b="1" dirty="0">
                <a:solidFill>
                  <a:srgbClr val="F1F0EC"/>
                </a:solidFill>
                <a:latin typeface="Arial" pitchFamily="34" charset="0"/>
                <a:ea typeface="Arial" pitchFamily="34" charset="-122"/>
                <a:cs typeface="Arial" pitchFamily="34" charset="-120"/>
              </a:rPr>
              <a:t>Strict %</a:t>
            </a:r>
            <a:endParaRPr lang="en-US" sz="2250" dirty="0"/>
          </a:p>
        </p:txBody>
      </p:sp>
      <p:sp>
        <p:nvSpPr>
          <p:cNvPr id="8" name="Text 6"/>
          <p:cNvSpPr/>
          <p:nvPr/>
        </p:nvSpPr>
        <p:spPr>
          <a:xfrm>
            <a:off x="12009120" y="2766060"/>
            <a:ext cx="1824037" cy="377190"/>
          </a:xfrm>
          <a:prstGeom prst="rect">
            <a:avLst/>
          </a:prstGeom>
          <a:noFill/>
          <a:ln/>
        </p:spPr>
        <p:txBody>
          <a:bodyPr wrap="square" lIns="25400" tIns="25400" rIns="25400" bIns="25400" rtlCol="0" anchor="ctr">
            <a:normAutofit lnSpcReduction="10000"/>
          </a:bodyPr>
          <a:lstStyle/>
          <a:p>
            <a:pPr marL="0" indent="0" algn="r">
              <a:buNone/>
            </a:pPr>
            <a:r>
              <a:rPr lang="en-US" sz="2250" b="1" dirty="0">
                <a:solidFill>
                  <a:srgbClr val="F1F0EC"/>
                </a:solidFill>
                <a:latin typeface="Arial" pitchFamily="34" charset="0"/>
                <a:ea typeface="Arial" pitchFamily="34" charset="-122"/>
                <a:cs typeface="Arial" pitchFamily="34" charset="-120"/>
              </a:rPr>
              <a:t>Area %</a:t>
            </a:r>
            <a:endParaRPr lang="en-US" sz="2250" dirty="0"/>
          </a:p>
        </p:txBody>
      </p:sp>
      <p:sp>
        <p:nvSpPr>
          <p:cNvPr id="9" name="Text 7"/>
          <p:cNvSpPr/>
          <p:nvPr/>
        </p:nvSpPr>
        <p:spPr>
          <a:xfrm>
            <a:off x="14275204" y="2766060"/>
            <a:ext cx="2603097" cy="377190"/>
          </a:xfrm>
          <a:prstGeom prst="rect">
            <a:avLst/>
          </a:prstGeom>
          <a:noFill/>
          <a:ln/>
        </p:spPr>
        <p:txBody>
          <a:bodyPr wrap="square" lIns="25400" tIns="25400" rIns="25400" bIns="25400" rtlCol="0" anchor="ctr">
            <a:normAutofit lnSpcReduction="10000"/>
          </a:bodyPr>
          <a:lstStyle/>
          <a:p>
            <a:pPr marL="0" indent="0" algn="r">
              <a:buNone/>
            </a:pPr>
            <a:r>
              <a:rPr lang="en-US" sz="2250" b="1" dirty="0">
                <a:solidFill>
                  <a:srgbClr val="F1F0EC"/>
                </a:solidFill>
                <a:latin typeface="Arial" pitchFamily="34" charset="0"/>
                <a:ea typeface="Arial" pitchFamily="34" charset="-122"/>
                <a:cs typeface="Arial" pitchFamily="34" charset="-120"/>
              </a:rPr>
              <a:t>Joint cost J</a:t>
            </a:r>
            <a:endParaRPr lang="en-US" sz="2250" dirty="0"/>
          </a:p>
        </p:txBody>
      </p:sp>
      <p:sp>
        <p:nvSpPr>
          <p:cNvPr id="10" name="Shape 8"/>
          <p:cNvSpPr/>
          <p:nvPr/>
        </p:nvSpPr>
        <p:spPr>
          <a:xfrm>
            <a:off x="1143000" y="4124801"/>
            <a:ext cx="16002000" cy="10636"/>
          </a:xfrm>
          <a:prstGeom prst="rect">
            <a:avLst/>
          </a:prstGeom>
          <a:solidFill>
            <a:srgbClr val="DFDDD7"/>
          </a:solidFill>
          <a:ln/>
        </p:spPr>
        <p:txBody>
          <a:bodyPr/>
          <a:lstStyle/>
          <a:p>
            <a:endParaRPr lang="en-US"/>
          </a:p>
        </p:txBody>
      </p:sp>
      <p:sp>
        <p:nvSpPr>
          <p:cNvPr id="11" name="Shape 9"/>
          <p:cNvSpPr/>
          <p:nvPr/>
        </p:nvSpPr>
        <p:spPr>
          <a:xfrm>
            <a:off x="1409700" y="3636645"/>
            <a:ext cx="190500" cy="190500"/>
          </a:xfrm>
          <a:prstGeom prst="rect">
            <a:avLst/>
          </a:prstGeom>
          <a:solidFill>
            <a:srgbClr val="E4572E"/>
          </a:solidFill>
          <a:ln/>
        </p:spPr>
        <p:txBody>
          <a:bodyPr/>
          <a:lstStyle/>
          <a:p>
            <a:endParaRPr lang="en-US"/>
          </a:p>
        </p:txBody>
      </p:sp>
      <p:sp>
        <p:nvSpPr>
          <p:cNvPr id="12" name="Text 10"/>
          <p:cNvSpPr/>
          <p:nvPr/>
        </p:nvSpPr>
        <p:spPr>
          <a:xfrm>
            <a:off x="1771650" y="3566954"/>
            <a:ext cx="1172051" cy="367824"/>
          </a:xfrm>
          <a:prstGeom prst="rect">
            <a:avLst/>
          </a:prstGeom>
          <a:noFill/>
          <a:ln/>
        </p:spPr>
        <p:txBody>
          <a:bodyPr wrap="square" lIns="0" tIns="0" rIns="0" bIns="0" rtlCol="0" anchor="t">
            <a:normAutofit/>
          </a:bodyPr>
          <a:lstStyle/>
          <a:p>
            <a:pPr marL="0" indent="0" algn="l">
              <a:buNone/>
            </a:pPr>
            <a:r>
              <a:rPr lang="en-US" sz="2250" dirty="0">
                <a:solidFill>
                  <a:srgbClr val="17171A"/>
                </a:solidFill>
                <a:latin typeface="Arial" pitchFamily="34" charset="0"/>
                <a:ea typeface="Arial" pitchFamily="34" charset="-122"/>
                <a:cs typeface="Arial" pitchFamily="34" charset="-120"/>
              </a:rPr>
              <a:t>YOLOv5</a:t>
            </a:r>
            <a:endParaRPr lang="en-US" sz="2250" dirty="0"/>
          </a:p>
        </p:txBody>
      </p:sp>
      <p:sp>
        <p:nvSpPr>
          <p:cNvPr id="13" name="Text 11"/>
          <p:cNvSpPr/>
          <p:nvPr/>
        </p:nvSpPr>
        <p:spPr>
          <a:xfrm>
            <a:off x="5890260" y="3562350"/>
            <a:ext cx="3422295" cy="382588"/>
          </a:xfrm>
          <a:prstGeom prst="rect">
            <a:avLst/>
          </a:prstGeom>
          <a:noFill/>
          <a:ln/>
        </p:spPr>
        <p:txBody>
          <a:bodyPr wrap="square" lIns="25400" tIns="25400" rIns="25400" bIns="25400" rtlCol="0" anchor="ctr">
            <a:normAutofit lnSpcReduction="10000"/>
          </a:bodyPr>
          <a:lstStyle/>
          <a:p>
            <a:pPr marL="0" indent="0" algn="l">
              <a:buNone/>
            </a:pPr>
            <a:r>
              <a:rPr lang="en-US" sz="2250" b="1" dirty="0">
                <a:solidFill>
                  <a:srgbClr val="E4572E"/>
                </a:solidFill>
                <a:latin typeface="Arial" pitchFamily="34" charset="0"/>
                <a:ea typeface="Arial" pitchFamily="34" charset="-122"/>
                <a:cs typeface="Arial" pitchFamily="34" charset="-120"/>
              </a:rPr>
              <a:t>PatchBandit</a:t>
            </a:r>
            <a:endParaRPr lang="en-US" sz="2250" dirty="0"/>
          </a:p>
        </p:txBody>
      </p:sp>
      <p:sp>
        <p:nvSpPr>
          <p:cNvPr id="14" name="Text 12"/>
          <p:cNvSpPr/>
          <p:nvPr/>
        </p:nvSpPr>
        <p:spPr>
          <a:xfrm>
            <a:off x="9654540" y="3562350"/>
            <a:ext cx="1897380" cy="382588"/>
          </a:xfrm>
          <a:prstGeom prst="rect">
            <a:avLst/>
          </a:prstGeom>
          <a:noFill/>
          <a:ln/>
        </p:spPr>
        <p:txBody>
          <a:bodyPr wrap="square" lIns="25400" tIns="25400" rIns="25400" bIns="25400" rtlCol="0" anchor="ctr">
            <a:normAutofit lnSpcReduction="10000"/>
          </a:bodyPr>
          <a:lstStyle/>
          <a:p>
            <a:pPr marL="0" indent="0" algn="r">
              <a:buNone/>
            </a:pPr>
            <a:r>
              <a:rPr lang="en-US" sz="2250" b="1" dirty="0">
                <a:solidFill>
                  <a:srgbClr val="17171A"/>
                </a:solidFill>
                <a:latin typeface="Georgia" pitchFamily="34" charset="0"/>
                <a:ea typeface="Georgia" pitchFamily="34" charset="-122"/>
                <a:cs typeface="Georgia" pitchFamily="34" charset="-120"/>
              </a:rPr>
              <a:t>77.5</a:t>
            </a:r>
            <a:endParaRPr lang="en-US" sz="2250" b="1" dirty="0"/>
          </a:p>
        </p:txBody>
      </p:sp>
      <p:sp>
        <p:nvSpPr>
          <p:cNvPr id="15" name="Text 13"/>
          <p:cNvSpPr/>
          <p:nvPr/>
        </p:nvSpPr>
        <p:spPr>
          <a:xfrm>
            <a:off x="12009120" y="3562350"/>
            <a:ext cx="1824037" cy="382588"/>
          </a:xfrm>
          <a:prstGeom prst="rect">
            <a:avLst/>
          </a:prstGeom>
          <a:noFill/>
          <a:ln/>
        </p:spPr>
        <p:txBody>
          <a:bodyPr wrap="square" lIns="25400" tIns="25400" rIns="25400" bIns="25400" rtlCol="0" anchor="ctr">
            <a:normAutofit lnSpcReduction="10000"/>
          </a:bodyPr>
          <a:lstStyle/>
          <a:p>
            <a:pPr marL="0" indent="0" algn="r">
              <a:buNone/>
            </a:pPr>
            <a:r>
              <a:rPr lang="en-US" sz="2250" b="1" dirty="0">
                <a:solidFill>
                  <a:srgbClr val="17171A"/>
                </a:solidFill>
                <a:latin typeface="Georgia" pitchFamily="34" charset="0"/>
                <a:ea typeface="Georgia" pitchFamily="34" charset="-122"/>
                <a:cs typeface="Georgia" pitchFamily="34" charset="-120"/>
              </a:rPr>
              <a:t>8.32</a:t>
            </a:r>
            <a:endParaRPr lang="en-US" sz="2250" b="1" dirty="0"/>
          </a:p>
        </p:txBody>
      </p:sp>
      <p:sp>
        <p:nvSpPr>
          <p:cNvPr id="16" name="Text 14"/>
          <p:cNvSpPr/>
          <p:nvPr/>
        </p:nvSpPr>
        <p:spPr>
          <a:xfrm>
            <a:off x="14275204" y="3562350"/>
            <a:ext cx="2603097" cy="382588"/>
          </a:xfrm>
          <a:prstGeom prst="rect">
            <a:avLst/>
          </a:prstGeom>
          <a:noFill/>
          <a:ln/>
        </p:spPr>
        <p:txBody>
          <a:bodyPr wrap="square" lIns="25400" tIns="25400" rIns="25400" bIns="25400" rtlCol="0" anchor="ctr">
            <a:normAutofit lnSpcReduction="10000"/>
          </a:bodyPr>
          <a:lstStyle/>
          <a:p>
            <a:pPr marL="0" indent="0" algn="r">
              <a:buNone/>
            </a:pPr>
            <a:r>
              <a:rPr lang="en-US" sz="2250" b="1" dirty="0">
                <a:solidFill>
                  <a:srgbClr val="17171A"/>
                </a:solidFill>
                <a:latin typeface="Georgia" pitchFamily="34" charset="0"/>
                <a:ea typeface="Georgia" pitchFamily="34" charset="-122"/>
                <a:cs typeface="Georgia" pitchFamily="34" charset="-120"/>
              </a:rPr>
              <a:t>4.080</a:t>
            </a:r>
            <a:endParaRPr lang="en-US" sz="2250" b="1" dirty="0"/>
          </a:p>
        </p:txBody>
      </p:sp>
      <p:sp>
        <p:nvSpPr>
          <p:cNvPr id="17" name="Shape 15"/>
          <p:cNvSpPr/>
          <p:nvPr/>
        </p:nvSpPr>
        <p:spPr>
          <a:xfrm>
            <a:off x="1143000" y="4931728"/>
            <a:ext cx="16002000" cy="10636"/>
          </a:xfrm>
          <a:prstGeom prst="rect">
            <a:avLst/>
          </a:prstGeom>
          <a:solidFill>
            <a:srgbClr val="17171A"/>
          </a:solidFill>
          <a:ln/>
        </p:spPr>
        <p:txBody>
          <a:bodyPr/>
          <a:lstStyle/>
          <a:p>
            <a:endParaRPr lang="en-US"/>
          </a:p>
        </p:txBody>
      </p:sp>
      <p:sp>
        <p:nvSpPr>
          <p:cNvPr id="18" name="Text 16"/>
          <p:cNvSpPr/>
          <p:nvPr/>
        </p:nvSpPr>
        <p:spPr>
          <a:xfrm>
            <a:off x="5890260" y="4364038"/>
            <a:ext cx="3422295" cy="387826"/>
          </a:xfrm>
          <a:prstGeom prst="rect">
            <a:avLst/>
          </a:prstGeom>
          <a:noFill/>
          <a:ln/>
        </p:spPr>
        <p:txBody>
          <a:bodyPr wrap="square" lIns="25400" tIns="25400" rIns="25400" bIns="25400" rtlCol="0" anchor="ctr">
            <a:normAutofit lnSpcReduction="10000"/>
          </a:bodyPr>
          <a:lstStyle/>
          <a:p>
            <a:pPr marL="0" indent="0" algn="l">
              <a:buNone/>
            </a:pPr>
            <a:r>
              <a:rPr lang="en-US" sz="2250" dirty="0">
                <a:solidFill>
                  <a:srgbClr val="6C6C70"/>
                </a:solidFill>
                <a:latin typeface="Arial" pitchFamily="34" charset="0"/>
                <a:ea typeface="Arial" pitchFamily="34" charset="-122"/>
                <a:cs typeface="Arial" pitchFamily="34" charset="-120"/>
              </a:rPr>
              <a:t>fixed–160</a:t>
            </a:r>
            <a:endParaRPr lang="en-US" sz="2250" dirty="0"/>
          </a:p>
        </p:txBody>
      </p:sp>
      <p:sp>
        <p:nvSpPr>
          <p:cNvPr id="19" name="Text 17"/>
          <p:cNvSpPr/>
          <p:nvPr/>
        </p:nvSpPr>
        <p:spPr>
          <a:xfrm>
            <a:off x="9654540" y="4364038"/>
            <a:ext cx="1897380" cy="387826"/>
          </a:xfrm>
          <a:prstGeom prst="rect">
            <a:avLst/>
          </a:prstGeom>
          <a:noFill/>
          <a:ln/>
        </p:spPr>
        <p:txBody>
          <a:bodyPr wrap="square" lIns="25400" tIns="25400" rIns="25400" bIns="25400" rtlCol="0" anchor="ctr">
            <a:normAutofit lnSpcReduction="10000"/>
          </a:bodyPr>
          <a:lstStyle/>
          <a:p>
            <a:pPr marL="0" indent="0" algn="r">
              <a:buNone/>
            </a:pPr>
            <a:r>
              <a:rPr lang="en-US" sz="2250" dirty="0">
                <a:solidFill>
                  <a:srgbClr val="6C6C70"/>
                </a:solidFill>
                <a:latin typeface="Georgia" pitchFamily="34" charset="0"/>
                <a:ea typeface="Georgia" pitchFamily="34" charset="-122"/>
                <a:cs typeface="Georgia" pitchFamily="34" charset="-120"/>
              </a:rPr>
              <a:t>71.1</a:t>
            </a:r>
            <a:endParaRPr lang="en-US" sz="2250" dirty="0"/>
          </a:p>
        </p:txBody>
      </p:sp>
      <p:sp>
        <p:nvSpPr>
          <p:cNvPr id="20" name="Text 18"/>
          <p:cNvSpPr/>
          <p:nvPr/>
        </p:nvSpPr>
        <p:spPr>
          <a:xfrm>
            <a:off x="12009120" y="4364038"/>
            <a:ext cx="1824037" cy="387826"/>
          </a:xfrm>
          <a:prstGeom prst="rect">
            <a:avLst/>
          </a:prstGeom>
          <a:noFill/>
          <a:ln/>
        </p:spPr>
        <p:txBody>
          <a:bodyPr wrap="square" lIns="25400" tIns="25400" rIns="25400" bIns="25400" rtlCol="0" anchor="ctr">
            <a:normAutofit lnSpcReduction="10000"/>
          </a:bodyPr>
          <a:lstStyle/>
          <a:p>
            <a:pPr marL="0" indent="0" algn="r">
              <a:buNone/>
            </a:pPr>
            <a:r>
              <a:rPr lang="en-US" sz="2250" dirty="0">
                <a:solidFill>
                  <a:srgbClr val="6C6C70"/>
                </a:solidFill>
                <a:latin typeface="Georgia" pitchFamily="34" charset="0"/>
                <a:ea typeface="Georgia" pitchFamily="34" charset="-122"/>
                <a:cs typeface="Georgia" pitchFamily="34" charset="-120"/>
              </a:rPr>
              <a:t>14.79</a:t>
            </a:r>
            <a:endParaRPr lang="en-US" sz="2250" dirty="0"/>
          </a:p>
        </p:txBody>
      </p:sp>
      <p:sp>
        <p:nvSpPr>
          <p:cNvPr id="21" name="Text 19"/>
          <p:cNvSpPr/>
          <p:nvPr/>
        </p:nvSpPr>
        <p:spPr>
          <a:xfrm>
            <a:off x="14275204" y="4364038"/>
            <a:ext cx="2603097" cy="387826"/>
          </a:xfrm>
          <a:prstGeom prst="rect">
            <a:avLst/>
          </a:prstGeom>
          <a:noFill/>
          <a:ln/>
        </p:spPr>
        <p:txBody>
          <a:bodyPr wrap="square" lIns="25400" tIns="25400" rIns="25400" bIns="25400" rtlCol="0" anchor="ctr">
            <a:normAutofit lnSpcReduction="10000"/>
          </a:bodyPr>
          <a:lstStyle/>
          <a:p>
            <a:pPr marL="0" indent="0" algn="r">
              <a:buNone/>
            </a:pPr>
            <a:r>
              <a:rPr lang="en-US" sz="2250" dirty="0">
                <a:solidFill>
                  <a:srgbClr val="6C6C70"/>
                </a:solidFill>
                <a:latin typeface="Georgia" pitchFamily="34" charset="0"/>
                <a:ea typeface="Georgia" pitchFamily="34" charset="-122"/>
                <a:cs typeface="Georgia" pitchFamily="34" charset="-120"/>
              </a:rPr>
              <a:t>0.887</a:t>
            </a:r>
            <a:endParaRPr lang="en-US" sz="2250" dirty="0"/>
          </a:p>
        </p:txBody>
      </p:sp>
      <p:sp>
        <p:nvSpPr>
          <p:cNvPr id="22" name="Shape 20"/>
          <p:cNvSpPr/>
          <p:nvPr/>
        </p:nvSpPr>
        <p:spPr>
          <a:xfrm>
            <a:off x="1143000" y="5738653"/>
            <a:ext cx="16002000" cy="10636"/>
          </a:xfrm>
          <a:prstGeom prst="rect">
            <a:avLst/>
          </a:prstGeom>
          <a:solidFill>
            <a:srgbClr val="DFDDD7"/>
          </a:solidFill>
          <a:ln/>
        </p:spPr>
        <p:txBody>
          <a:bodyPr/>
          <a:lstStyle/>
          <a:p>
            <a:endParaRPr lang="en-US"/>
          </a:p>
        </p:txBody>
      </p:sp>
      <p:sp>
        <p:nvSpPr>
          <p:cNvPr id="23" name="Shape 21"/>
          <p:cNvSpPr/>
          <p:nvPr/>
        </p:nvSpPr>
        <p:spPr>
          <a:xfrm>
            <a:off x="1409700" y="5250498"/>
            <a:ext cx="190500" cy="190500"/>
          </a:xfrm>
          <a:prstGeom prst="rect">
            <a:avLst/>
          </a:prstGeom>
          <a:solidFill>
            <a:srgbClr val="17171A"/>
          </a:solidFill>
          <a:ln/>
        </p:spPr>
        <p:txBody>
          <a:bodyPr/>
          <a:lstStyle/>
          <a:p>
            <a:endParaRPr lang="en-US"/>
          </a:p>
        </p:txBody>
      </p:sp>
      <p:sp>
        <p:nvSpPr>
          <p:cNvPr id="24" name="Text 22"/>
          <p:cNvSpPr/>
          <p:nvPr/>
        </p:nvSpPr>
        <p:spPr>
          <a:xfrm>
            <a:off x="1771650" y="5180806"/>
            <a:ext cx="1885950" cy="367824"/>
          </a:xfrm>
          <a:prstGeom prst="rect">
            <a:avLst/>
          </a:prstGeom>
          <a:noFill/>
          <a:ln/>
        </p:spPr>
        <p:txBody>
          <a:bodyPr wrap="square" lIns="0" tIns="0" rIns="0" bIns="0" rtlCol="0" anchor="t">
            <a:normAutofit/>
          </a:bodyPr>
          <a:lstStyle/>
          <a:p>
            <a:pPr marL="0" indent="0" algn="l">
              <a:buNone/>
            </a:pPr>
            <a:r>
              <a:rPr lang="en-US" sz="2250" dirty="0">
                <a:solidFill>
                  <a:srgbClr val="17171A"/>
                </a:solidFill>
                <a:latin typeface="Arial" pitchFamily="34" charset="0"/>
                <a:ea typeface="Arial" pitchFamily="34" charset="-122"/>
                <a:cs typeface="Arial" pitchFamily="34" charset="-120"/>
              </a:rPr>
              <a:t>Faster R-CNN</a:t>
            </a:r>
            <a:endParaRPr lang="en-US" sz="2250" dirty="0"/>
          </a:p>
        </p:txBody>
      </p:sp>
      <p:sp>
        <p:nvSpPr>
          <p:cNvPr id="25" name="Text 23"/>
          <p:cNvSpPr/>
          <p:nvPr/>
        </p:nvSpPr>
        <p:spPr>
          <a:xfrm>
            <a:off x="5890260" y="5170963"/>
            <a:ext cx="3422295" cy="387826"/>
          </a:xfrm>
          <a:prstGeom prst="rect">
            <a:avLst/>
          </a:prstGeom>
          <a:noFill/>
          <a:ln/>
        </p:spPr>
        <p:txBody>
          <a:bodyPr wrap="square" lIns="25400" tIns="25400" rIns="25400" bIns="25400" rtlCol="0" anchor="ctr">
            <a:normAutofit lnSpcReduction="10000"/>
          </a:bodyPr>
          <a:lstStyle/>
          <a:p>
            <a:pPr marL="0" indent="0" algn="l">
              <a:buNone/>
            </a:pPr>
            <a:r>
              <a:rPr lang="en-US" sz="2250" b="1" dirty="0">
                <a:solidFill>
                  <a:srgbClr val="E4572E"/>
                </a:solidFill>
                <a:latin typeface="Arial" pitchFamily="34" charset="0"/>
                <a:ea typeface="Arial" pitchFamily="34" charset="-122"/>
                <a:cs typeface="Arial" pitchFamily="34" charset="-120"/>
              </a:rPr>
              <a:t>PatchBandit</a:t>
            </a:r>
            <a:endParaRPr lang="en-US" sz="2250" dirty="0"/>
          </a:p>
        </p:txBody>
      </p:sp>
      <p:sp>
        <p:nvSpPr>
          <p:cNvPr id="26" name="Text 24"/>
          <p:cNvSpPr/>
          <p:nvPr/>
        </p:nvSpPr>
        <p:spPr>
          <a:xfrm>
            <a:off x="9654540" y="5170963"/>
            <a:ext cx="1897380" cy="387826"/>
          </a:xfrm>
          <a:prstGeom prst="rect">
            <a:avLst/>
          </a:prstGeom>
          <a:noFill/>
          <a:ln/>
        </p:spPr>
        <p:txBody>
          <a:bodyPr wrap="square" lIns="25400" tIns="25400" rIns="25400" bIns="25400" rtlCol="0" anchor="ctr">
            <a:normAutofit lnSpcReduction="10000"/>
          </a:bodyPr>
          <a:lstStyle/>
          <a:p>
            <a:pPr marL="0" indent="0" algn="r">
              <a:buNone/>
            </a:pPr>
            <a:r>
              <a:rPr lang="en-US" sz="2250" b="1" dirty="0">
                <a:solidFill>
                  <a:srgbClr val="17171A"/>
                </a:solidFill>
                <a:latin typeface="Georgia" pitchFamily="34" charset="0"/>
                <a:ea typeface="Georgia" pitchFamily="34" charset="-122"/>
                <a:cs typeface="Georgia" pitchFamily="34" charset="-120"/>
              </a:rPr>
              <a:t>89.7</a:t>
            </a:r>
            <a:endParaRPr lang="en-US" sz="2250" b="1" dirty="0"/>
          </a:p>
        </p:txBody>
      </p:sp>
      <p:sp>
        <p:nvSpPr>
          <p:cNvPr id="27" name="Text 25"/>
          <p:cNvSpPr/>
          <p:nvPr/>
        </p:nvSpPr>
        <p:spPr>
          <a:xfrm>
            <a:off x="12009120" y="5170963"/>
            <a:ext cx="1824037" cy="387826"/>
          </a:xfrm>
          <a:prstGeom prst="rect">
            <a:avLst/>
          </a:prstGeom>
          <a:noFill/>
          <a:ln/>
        </p:spPr>
        <p:txBody>
          <a:bodyPr wrap="square" lIns="25400" tIns="25400" rIns="25400" bIns="25400" rtlCol="0" anchor="ctr">
            <a:normAutofit lnSpcReduction="10000"/>
          </a:bodyPr>
          <a:lstStyle/>
          <a:p>
            <a:pPr marL="0" indent="0" algn="r">
              <a:buNone/>
            </a:pPr>
            <a:r>
              <a:rPr lang="en-US" sz="2250" b="1" dirty="0">
                <a:solidFill>
                  <a:srgbClr val="17171A"/>
                </a:solidFill>
                <a:latin typeface="Georgia" pitchFamily="34" charset="0"/>
                <a:ea typeface="Georgia" pitchFamily="34" charset="-122"/>
                <a:cs typeface="Georgia" pitchFamily="34" charset="-120"/>
              </a:rPr>
              <a:t>0.92</a:t>
            </a:r>
            <a:endParaRPr lang="en-US" sz="2250" b="1" dirty="0"/>
          </a:p>
        </p:txBody>
      </p:sp>
      <p:sp>
        <p:nvSpPr>
          <p:cNvPr id="28" name="Text 26"/>
          <p:cNvSpPr/>
          <p:nvPr/>
        </p:nvSpPr>
        <p:spPr>
          <a:xfrm>
            <a:off x="14275204" y="5170963"/>
            <a:ext cx="2603097" cy="387826"/>
          </a:xfrm>
          <a:prstGeom prst="rect">
            <a:avLst/>
          </a:prstGeom>
          <a:noFill/>
          <a:ln/>
        </p:spPr>
        <p:txBody>
          <a:bodyPr wrap="square" lIns="25400" tIns="25400" rIns="25400" bIns="25400" rtlCol="0" anchor="ctr">
            <a:normAutofit lnSpcReduction="10000"/>
          </a:bodyPr>
          <a:lstStyle/>
          <a:p>
            <a:pPr marL="0" indent="0" algn="r">
              <a:buNone/>
            </a:pPr>
            <a:r>
              <a:rPr lang="en-US" sz="2250" b="1" dirty="0">
                <a:solidFill>
                  <a:srgbClr val="17171A"/>
                </a:solidFill>
                <a:latin typeface="Georgia" pitchFamily="34" charset="0"/>
                <a:ea typeface="Georgia" pitchFamily="34" charset="-122"/>
                <a:cs typeface="Georgia" pitchFamily="34" charset="-120"/>
              </a:rPr>
              <a:t>0.074</a:t>
            </a:r>
            <a:endParaRPr lang="en-US" sz="2250" b="1" dirty="0"/>
          </a:p>
        </p:txBody>
      </p:sp>
      <p:sp>
        <p:nvSpPr>
          <p:cNvPr id="29" name="Shape 27"/>
          <p:cNvSpPr/>
          <p:nvPr/>
        </p:nvSpPr>
        <p:spPr>
          <a:xfrm>
            <a:off x="1143000" y="6545580"/>
            <a:ext cx="16002000" cy="10636"/>
          </a:xfrm>
          <a:prstGeom prst="rect">
            <a:avLst/>
          </a:prstGeom>
          <a:solidFill>
            <a:srgbClr val="17171A"/>
          </a:solidFill>
          <a:ln/>
        </p:spPr>
        <p:txBody>
          <a:bodyPr/>
          <a:lstStyle/>
          <a:p>
            <a:endParaRPr lang="en-US"/>
          </a:p>
        </p:txBody>
      </p:sp>
      <p:sp>
        <p:nvSpPr>
          <p:cNvPr id="30" name="Text 28"/>
          <p:cNvSpPr/>
          <p:nvPr/>
        </p:nvSpPr>
        <p:spPr>
          <a:xfrm>
            <a:off x="5890260" y="5977890"/>
            <a:ext cx="3422295" cy="387826"/>
          </a:xfrm>
          <a:prstGeom prst="rect">
            <a:avLst/>
          </a:prstGeom>
          <a:noFill/>
          <a:ln/>
        </p:spPr>
        <p:txBody>
          <a:bodyPr wrap="square" lIns="25400" tIns="25400" rIns="25400" bIns="25400" rtlCol="0" anchor="ctr">
            <a:normAutofit lnSpcReduction="10000"/>
          </a:bodyPr>
          <a:lstStyle/>
          <a:p>
            <a:pPr marL="0" indent="0" algn="l">
              <a:buNone/>
            </a:pPr>
            <a:r>
              <a:rPr lang="en-US" sz="2250" dirty="0">
                <a:solidFill>
                  <a:srgbClr val="6C6C70"/>
                </a:solidFill>
                <a:latin typeface="Arial" pitchFamily="34" charset="0"/>
                <a:ea typeface="Arial" pitchFamily="34" charset="-122"/>
                <a:cs typeface="Arial" pitchFamily="34" charset="-120"/>
              </a:rPr>
              <a:t>fixed–160</a:t>
            </a:r>
            <a:endParaRPr lang="en-US" sz="2250" dirty="0"/>
          </a:p>
        </p:txBody>
      </p:sp>
      <p:sp>
        <p:nvSpPr>
          <p:cNvPr id="31" name="Text 29"/>
          <p:cNvSpPr/>
          <p:nvPr/>
        </p:nvSpPr>
        <p:spPr>
          <a:xfrm>
            <a:off x="9654540" y="5977890"/>
            <a:ext cx="1897380" cy="387826"/>
          </a:xfrm>
          <a:prstGeom prst="rect">
            <a:avLst/>
          </a:prstGeom>
          <a:noFill/>
          <a:ln/>
        </p:spPr>
        <p:txBody>
          <a:bodyPr wrap="square" lIns="25400" tIns="25400" rIns="25400" bIns="25400" rtlCol="0" anchor="ctr">
            <a:normAutofit lnSpcReduction="10000"/>
          </a:bodyPr>
          <a:lstStyle/>
          <a:p>
            <a:pPr marL="0" indent="0" algn="r">
              <a:buNone/>
            </a:pPr>
            <a:r>
              <a:rPr lang="en-US" sz="2250" dirty="0">
                <a:solidFill>
                  <a:srgbClr val="6C6C70"/>
                </a:solidFill>
                <a:latin typeface="Georgia" pitchFamily="34" charset="0"/>
                <a:ea typeface="Georgia" pitchFamily="34" charset="-122"/>
                <a:cs typeface="Georgia" pitchFamily="34" charset="-120"/>
              </a:rPr>
              <a:t>79.6</a:t>
            </a:r>
            <a:endParaRPr lang="en-US" sz="2250" dirty="0"/>
          </a:p>
        </p:txBody>
      </p:sp>
      <p:sp>
        <p:nvSpPr>
          <p:cNvPr id="32" name="Text 30"/>
          <p:cNvSpPr/>
          <p:nvPr/>
        </p:nvSpPr>
        <p:spPr>
          <a:xfrm>
            <a:off x="12009120" y="5977890"/>
            <a:ext cx="1824037" cy="387826"/>
          </a:xfrm>
          <a:prstGeom prst="rect">
            <a:avLst/>
          </a:prstGeom>
          <a:noFill/>
          <a:ln/>
        </p:spPr>
        <p:txBody>
          <a:bodyPr wrap="square" lIns="25400" tIns="25400" rIns="25400" bIns="25400" rtlCol="0" anchor="ctr">
            <a:normAutofit lnSpcReduction="10000"/>
          </a:bodyPr>
          <a:lstStyle/>
          <a:p>
            <a:pPr marL="0" indent="0" algn="r">
              <a:buNone/>
            </a:pPr>
            <a:r>
              <a:rPr lang="en-US" sz="2250" dirty="0">
                <a:solidFill>
                  <a:srgbClr val="6C6C70"/>
                </a:solidFill>
                <a:latin typeface="Georgia" pitchFamily="34" charset="0"/>
                <a:ea typeface="Georgia" pitchFamily="34" charset="-122"/>
                <a:cs typeface="Georgia" pitchFamily="34" charset="-120"/>
              </a:rPr>
              <a:t>14.79</a:t>
            </a:r>
            <a:endParaRPr lang="en-US" sz="2250" dirty="0"/>
          </a:p>
        </p:txBody>
      </p:sp>
      <p:sp>
        <p:nvSpPr>
          <p:cNvPr id="33" name="Text 31"/>
          <p:cNvSpPr/>
          <p:nvPr/>
        </p:nvSpPr>
        <p:spPr>
          <a:xfrm>
            <a:off x="14275204" y="5977890"/>
            <a:ext cx="2603097" cy="387826"/>
          </a:xfrm>
          <a:prstGeom prst="rect">
            <a:avLst/>
          </a:prstGeom>
          <a:noFill/>
          <a:ln/>
        </p:spPr>
        <p:txBody>
          <a:bodyPr wrap="square" lIns="25400" tIns="25400" rIns="25400" bIns="25400" rtlCol="0" anchor="ctr">
            <a:normAutofit lnSpcReduction="10000"/>
          </a:bodyPr>
          <a:lstStyle/>
          <a:p>
            <a:pPr marL="0" indent="0" algn="r">
              <a:buNone/>
            </a:pPr>
            <a:r>
              <a:rPr lang="en-US" sz="2250" dirty="0">
                <a:solidFill>
                  <a:srgbClr val="6C6C70"/>
                </a:solidFill>
                <a:latin typeface="Georgia" pitchFamily="34" charset="0"/>
                <a:ea typeface="Georgia" pitchFamily="34" charset="-122"/>
                <a:cs typeface="Georgia" pitchFamily="34" charset="-120"/>
              </a:rPr>
              <a:t>0.740</a:t>
            </a:r>
            <a:endParaRPr lang="en-US" sz="2250" dirty="0"/>
          </a:p>
        </p:txBody>
      </p:sp>
      <p:sp>
        <p:nvSpPr>
          <p:cNvPr id="34" name="Shape 32"/>
          <p:cNvSpPr/>
          <p:nvPr/>
        </p:nvSpPr>
        <p:spPr>
          <a:xfrm>
            <a:off x="1143000" y="7352506"/>
            <a:ext cx="16002000" cy="10636"/>
          </a:xfrm>
          <a:prstGeom prst="rect">
            <a:avLst/>
          </a:prstGeom>
          <a:solidFill>
            <a:srgbClr val="DFDDD7"/>
          </a:solidFill>
          <a:ln/>
        </p:spPr>
        <p:txBody>
          <a:bodyPr/>
          <a:lstStyle/>
          <a:p>
            <a:endParaRPr lang="en-US"/>
          </a:p>
        </p:txBody>
      </p:sp>
      <p:sp>
        <p:nvSpPr>
          <p:cNvPr id="35" name="Shape 33"/>
          <p:cNvSpPr/>
          <p:nvPr/>
        </p:nvSpPr>
        <p:spPr>
          <a:xfrm>
            <a:off x="1409700" y="6864350"/>
            <a:ext cx="190500" cy="190500"/>
          </a:xfrm>
          <a:prstGeom prst="rect">
            <a:avLst/>
          </a:prstGeom>
          <a:solidFill>
            <a:srgbClr val="8A8A8E"/>
          </a:solidFill>
          <a:ln/>
        </p:spPr>
        <p:txBody>
          <a:bodyPr/>
          <a:lstStyle/>
          <a:p>
            <a:endParaRPr lang="en-US"/>
          </a:p>
        </p:txBody>
      </p:sp>
      <p:sp>
        <p:nvSpPr>
          <p:cNvPr id="36" name="Text 34"/>
          <p:cNvSpPr/>
          <p:nvPr/>
        </p:nvSpPr>
        <p:spPr>
          <a:xfrm>
            <a:off x="1771650" y="6794659"/>
            <a:ext cx="1060926" cy="367824"/>
          </a:xfrm>
          <a:prstGeom prst="rect">
            <a:avLst/>
          </a:prstGeom>
          <a:noFill/>
          <a:ln/>
        </p:spPr>
        <p:txBody>
          <a:bodyPr wrap="square" lIns="0" tIns="0" rIns="0" bIns="0" rtlCol="0" anchor="t">
            <a:normAutofit/>
          </a:bodyPr>
          <a:lstStyle/>
          <a:p>
            <a:pPr marL="0" indent="0" algn="l">
              <a:buNone/>
            </a:pPr>
            <a:r>
              <a:rPr lang="en-US" sz="2250" dirty="0">
                <a:solidFill>
                  <a:srgbClr val="17171A"/>
                </a:solidFill>
                <a:latin typeface="Arial" pitchFamily="34" charset="0"/>
                <a:ea typeface="Arial" pitchFamily="34" charset="-122"/>
                <a:cs typeface="Arial" pitchFamily="34" charset="-120"/>
              </a:rPr>
              <a:t>YOLOS</a:t>
            </a:r>
            <a:endParaRPr lang="en-US" sz="2250" dirty="0"/>
          </a:p>
        </p:txBody>
      </p:sp>
      <p:sp>
        <p:nvSpPr>
          <p:cNvPr id="37" name="Text 35"/>
          <p:cNvSpPr/>
          <p:nvPr/>
        </p:nvSpPr>
        <p:spPr>
          <a:xfrm>
            <a:off x="5890260" y="6784816"/>
            <a:ext cx="3422295" cy="387826"/>
          </a:xfrm>
          <a:prstGeom prst="rect">
            <a:avLst/>
          </a:prstGeom>
          <a:noFill/>
          <a:ln/>
        </p:spPr>
        <p:txBody>
          <a:bodyPr wrap="square" lIns="25400" tIns="25400" rIns="25400" bIns="25400" rtlCol="0" anchor="ctr">
            <a:normAutofit lnSpcReduction="10000"/>
          </a:bodyPr>
          <a:lstStyle/>
          <a:p>
            <a:pPr marL="0" indent="0" algn="l">
              <a:buNone/>
            </a:pPr>
            <a:r>
              <a:rPr lang="en-US" sz="2250" b="1" dirty="0">
                <a:solidFill>
                  <a:srgbClr val="E4572E"/>
                </a:solidFill>
                <a:latin typeface="Arial" pitchFamily="34" charset="0"/>
                <a:ea typeface="Arial" pitchFamily="34" charset="-122"/>
                <a:cs typeface="Arial" pitchFamily="34" charset="-120"/>
              </a:rPr>
              <a:t>PatchBandit</a:t>
            </a:r>
            <a:endParaRPr lang="en-US" sz="2250" dirty="0"/>
          </a:p>
        </p:txBody>
      </p:sp>
      <p:sp>
        <p:nvSpPr>
          <p:cNvPr id="38" name="Text 36"/>
          <p:cNvSpPr/>
          <p:nvPr/>
        </p:nvSpPr>
        <p:spPr>
          <a:xfrm>
            <a:off x="9654540" y="6784816"/>
            <a:ext cx="1897380" cy="387826"/>
          </a:xfrm>
          <a:prstGeom prst="rect">
            <a:avLst/>
          </a:prstGeom>
          <a:noFill/>
          <a:ln/>
        </p:spPr>
        <p:txBody>
          <a:bodyPr wrap="square" lIns="25400" tIns="25400" rIns="25400" bIns="25400" rtlCol="0" anchor="ctr">
            <a:normAutofit lnSpcReduction="10000"/>
          </a:bodyPr>
          <a:lstStyle/>
          <a:p>
            <a:pPr marL="0" indent="0" algn="r">
              <a:buNone/>
            </a:pPr>
            <a:r>
              <a:rPr lang="en-US" sz="2250" b="1" dirty="0">
                <a:solidFill>
                  <a:srgbClr val="17171A"/>
                </a:solidFill>
                <a:latin typeface="Georgia" pitchFamily="34" charset="0"/>
                <a:ea typeface="Georgia" pitchFamily="34" charset="-122"/>
                <a:cs typeface="Georgia" pitchFamily="34" charset="-120"/>
              </a:rPr>
              <a:t>59.1</a:t>
            </a:r>
            <a:endParaRPr lang="en-US" sz="2250" b="1" dirty="0"/>
          </a:p>
        </p:txBody>
      </p:sp>
      <p:sp>
        <p:nvSpPr>
          <p:cNvPr id="39" name="Text 37"/>
          <p:cNvSpPr/>
          <p:nvPr/>
        </p:nvSpPr>
        <p:spPr>
          <a:xfrm>
            <a:off x="12009120" y="6784816"/>
            <a:ext cx="1824037" cy="387826"/>
          </a:xfrm>
          <a:prstGeom prst="rect">
            <a:avLst/>
          </a:prstGeom>
          <a:noFill/>
          <a:ln/>
        </p:spPr>
        <p:txBody>
          <a:bodyPr wrap="square" lIns="25400" tIns="25400" rIns="25400" bIns="25400" rtlCol="0" anchor="ctr">
            <a:normAutofit lnSpcReduction="10000"/>
          </a:bodyPr>
          <a:lstStyle/>
          <a:p>
            <a:pPr marL="0" indent="0" algn="r">
              <a:buNone/>
            </a:pPr>
            <a:r>
              <a:rPr lang="en-US" sz="2250" b="1" dirty="0">
                <a:solidFill>
                  <a:srgbClr val="17171A"/>
                </a:solidFill>
                <a:latin typeface="Georgia" pitchFamily="34" charset="0"/>
                <a:ea typeface="Georgia" pitchFamily="34" charset="-122"/>
                <a:cs typeface="Georgia" pitchFamily="34" charset="-120"/>
              </a:rPr>
              <a:t>8.32</a:t>
            </a:r>
            <a:endParaRPr lang="en-US" sz="2250" b="1" dirty="0"/>
          </a:p>
        </p:txBody>
      </p:sp>
      <p:sp>
        <p:nvSpPr>
          <p:cNvPr id="40" name="Text 38"/>
          <p:cNvSpPr/>
          <p:nvPr/>
        </p:nvSpPr>
        <p:spPr>
          <a:xfrm>
            <a:off x="14275204" y="6784816"/>
            <a:ext cx="2603097" cy="387826"/>
          </a:xfrm>
          <a:prstGeom prst="rect">
            <a:avLst/>
          </a:prstGeom>
          <a:noFill/>
          <a:ln/>
        </p:spPr>
        <p:txBody>
          <a:bodyPr wrap="square" lIns="25400" tIns="25400" rIns="25400" bIns="25400" rtlCol="0" anchor="ctr">
            <a:normAutofit lnSpcReduction="10000"/>
          </a:bodyPr>
          <a:lstStyle/>
          <a:p>
            <a:pPr marL="0" indent="0" algn="r">
              <a:buNone/>
            </a:pPr>
            <a:r>
              <a:rPr lang="en-US" sz="2250" b="1" dirty="0">
                <a:solidFill>
                  <a:srgbClr val="17171A"/>
                </a:solidFill>
                <a:latin typeface="Georgia" pitchFamily="34" charset="0"/>
                <a:ea typeface="Georgia" pitchFamily="34" charset="-122"/>
                <a:cs typeface="Georgia" pitchFamily="34" charset="-120"/>
              </a:rPr>
              <a:t>24.089</a:t>
            </a:r>
            <a:endParaRPr lang="en-US" sz="2250" b="1" dirty="0"/>
          </a:p>
        </p:txBody>
      </p:sp>
      <p:sp>
        <p:nvSpPr>
          <p:cNvPr id="41" name="Text 39"/>
          <p:cNvSpPr/>
          <p:nvPr/>
        </p:nvSpPr>
        <p:spPr>
          <a:xfrm>
            <a:off x="5890260" y="7591742"/>
            <a:ext cx="3422295" cy="382429"/>
          </a:xfrm>
          <a:prstGeom prst="rect">
            <a:avLst/>
          </a:prstGeom>
          <a:noFill/>
          <a:ln/>
        </p:spPr>
        <p:txBody>
          <a:bodyPr wrap="square" lIns="25400" tIns="25400" rIns="25400" bIns="25400" rtlCol="0" anchor="ctr">
            <a:normAutofit lnSpcReduction="10000"/>
          </a:bodyPr>
          <a:lstStyle/>
          <a:p>
            <a:pPr marL="0" indent="0" algn="l">
              <a:buNone/>
            </a:pPr>
            <a:r>
              <a:rPr lang="en-US" sz="2250" dirty="0">
                <a:solidFill>
                  <a:srgbClr val="6C6C70"/>
                </a:solidFill>
                <a:latin typeface="Arial" pitchFamily="34" charset="0"/>
                <a:ea typeface="Arial" pitchFamily="34" charset="-122"/>
                <a:cs typeface="Arial" pitchFamily="34" charset="-120"/>
              </a:rPr>
              <a:t>fixed–160</a:t>
            </a:r>
            <a:endParaRPr lang="en-US" sz="2250" dirty="0"/>
          </a:p>
        </p:txBody>
      </p:sp>
      <p:sp>
        <p:nvSpPr>
          <p:cNvPr id="42" name="Text 40"/>
          <p:cNvSpPr/>
          <p:nvPr/>
        </p:nvSpPr>
        <p:spPr>
          <a:xfrm>
            <a:off x="9654540" y="7591742"/>
            <a:ext cx="1897380" cy="382429"/>
          </a:xfrm>
          <a:prstGeom prst="rect">
            <a:avLst/>
          </a:prstGeom>
          <a:noFill/>
          <a:ln/>
        </p:spPr>
        <p:txBody>
          <a:bodyPr wrap="square" lIns="25400" tIns="25400" rIns="25400" bIns="25400" rtlCol="0" anchor="ctr">
            <a:normAutofit lnSpcReduction="10000"/>
          </a:bodyPr>
          <a:lstStyle/>
          <a:p>
            <a:pPr marL="0" indent="0" algn="r">
              <a:buNone/>
            </a:pPr>
            <a:r>
              <a:rPr lang="en-US" sz="2250" dirty="0">
                <a:solidFill>
                  <a:srgbClr val="6C6C70"/>
                </a:solidFill>
                <a:latin typeface="Georgia" pitchFamily="34" charset="0"/>
                <a:ea typeface="Georgia" pitchFamily="34" charset="-122"/>
                <a:cs typeface="Georgia" pitchFamily="34" charset="-120"/>
              </a:rPr>
              <a:t>55.4</a:t>
            </a:r>
            <a:endParaRPr lang="en-US" sz="2250" dirty="0"/>
          </a:p>
        </p:txBody>
      </p:sp>
      <p:sp>
        <p:nvSpPr>
          <p:cNvPr id="43" name="Text 41"/>
          <p:cNvSpPr/>
          <p:nvPr/>
        </p:nvSpPr>
        <p:spPr>
          <a:xfrm>
            <a:off x="12009120" y="7591742"/>
            <a:ext cx="1824037" cy="382429"/>
          </a:xfrm>
          <a:prstGeom prst="rect">
            <a:avLst/>
          </a:prstGeom>
          <a:noFill/>
          <a:ln/>
        </p:spPr>
        <p:txBody>
          <a:bodyPr wrap="square" lIns="25400" tIns="25400" rIns="25400" bIns="25400" rtlCol="0" anchor="ctr">
            <a:normAutofit lnSpcReduction="10000"/>
          </a:bodyPr>
          <a:lstStyle/>
          <a:p>
            <a:pPr marL="0" indent="0" algn="r">
              <a:buNone/>
            </a:pPr>
            <a:r>
              <a:rPr lang="en-US" sz="2250" dirty="0">
                <a:solidFill>
                  <a:srgbClr val="6C6C70"/>
                </a:solidFill>
                <a:latin typeface="Georgia" pitchFamily="34" charset="0"/>
                <a:ea typeface="Georgia" pitchFamily="34" charset="-122"/>
                <a:cs typeface="Georgia" pitchFamily="34" charset="-120"/>
              </a:rPr>
              <a:t>14.79</a:t>
            </a:r>
            <a:endParaRPr lang="en-US" sz="2250" dirty="0"/>
          </a:p>
        </p:txBody>
      </p:sp>
      <p:sp>
        <p:nvSpPr>
          <p:cNvPr id="44" name="Text 42"/>
          <p:cNvSpPr/>
          <p:nvPr/>
        </p:nvSpPr>
        <p:spPr>
          <a:xfrm>
            <a:off x="14275204" y="7591742"/>
            <a:ext cx="2603097" cy="382429"/>
          </a:xfrm>
          <a:prstGeom prst="rect">
            <a:avLst/>
          </a:prstGeom>
          <a:noFill/>
          <a:ln/>
        </p:spPr>
        <p:txBody>
          <a:bodyPr wrap="square" lIns="25400" tIns="25400" rIns="25400" bIns="25400" rtlCol="0" anchor="ctr">
            <a:normAutofit lnSpcReduction="10000"/>
          </a:bodyPr>
          <a:lstStyle/>
          <a:p>
            <a:pPr marL="0" indent="0" algn="r">
              <a:buNone/>
            </a:pPr>
            <a:r>
              <a:rPr lang="en-US" sz="2250" dirty="0">
                <a:solidFill>
                  <a:srgbClr val="6C6C70"/>
                </a:solidFill>
                <a:latin typeface="Georgia" pitchFamily="34" charset="0"/>
                <a:ea typeface="Georgia" pitchFamily="34" charset="-122"/>
                <a:cs typeface="Georgia" pitchFamily="34" charset="-120"/>
              </a:rPr>
              <a:t>5.178</a:t>
            </a:r>
            <a:endParaRPr lang="en-US" sz="2250" dirty="0"/>
          </a:p>
        </p:txBody>
      </p:sp>
      <p:sp>
        <p:nvSpPr>
          <p:cNvPr id="45" name="Text 43"/>
          <p:cNvSpPr/>
          <p:nvPr/>
        </p:nvSpPr>
        <p:spPr>
          <a:xfrm>
            <a:off x="1143000" y="8526621"/>
            <a:ext cx="15304770" cy="665956"/>
          </a:xfrm>
          <a:prstGeom prst="rect">
            <a:avLst/>
          </a:prstGeom>
          <a:noFill/>
          <a:ln/>
        </p:spPr>
        <p:txBody>
          <a:bodyPr wrap="square" lIns="25400" tIns="25400" rIns="25400" bIns="25400" rtlCol="0" anchor="t">
            <a:normAutofit/>
          </a:bodyPr>
          <a:lstStyle/>
          <a:p>
            <a:pPr marL="0" indent="0" algn="l">
              <a:buNone/>
            </a:pPr>
            <a:r>
              <a:rPr lang="en-US" sz="1950" dirty="0">
                <a:solidFill>
                  <a:srgbClr val="6C6C70"/>
                </a:solidFill>
                <a:latin typeface="Arial" pitchFamily="34" charset="0"/>
                <a:ea typeface="Arial" pitchFamily="34" charset="-122"/>
                <a:cs typeface="Arial" pitchFamily="34" charset="-120"/>
              </a:rPr>
              <a:t>A fixed–80 baseline cuts footprint but loses far more success: 48.2 / 66.2 / 36.0% strict.</a:t>
            </a:r>
          </a:p>
          <a:p>
            <a:pPr marL="0" indent="0" algn="l">
              <a:buNone/>
            </a:pPr>
            <a:r>
              <a:rPr lang="en-US" sz="1950" dirty="0">
                <a:solidFill>
                  <a:srgbClr val="6C6C70"/>
                </a:solidFill>
                <a:latin typeface="Arial" pitchFamily="34" charset="0"/>
                <a:ea typeface="Arial" pitchFamily="34" charset="-122"/>
                <a:cs typeface="Arial" pitchFamily="34" charset="-120"/>
              </a:rPr>
              <a:t> J</a:t>
            </a:r>
            <a:r>
              <a:rPr lang="en-US" sz="1209" baseline="-40000" dirty="0">
                <a:solidFill>
                  <a:srgbClr val="6C6C70"/>
                </a:solidFill>
                <a:latin typeface="Arial" pitchFamily="34" charset="0"/>
                <a:ea typeface="Arial" pitchFamily="34" charset="-122"/>
                <a:cs typeface="Arial" pitchFamily="34" charset="-120"/>
              </a:rPr>
              <a:t>frac </a:t>
            </a:r>
            <a:r>
              <a:rPr lang="en-US" sz="1950" dirty="0">
                <a:solidFill>
                  <a:srgbClr val="6C6C70"/>
                </a:solidFill>
                <a:latin typeface="Arial" pitchFamily="34" charset="0"/>
                <a:ea typeface="Arial" pitchFamily="34" charset="-122"/>
                <a:cs typeface="Arial" pitchFamily="34" charset="-120"/>
              </a:rPr>
              <a:t>= median queries × (median area / 100); lower is more query- and footprint-efficient.</a:t>
            </a:r>
            <a:endParaRPr lang="en-US" sz="1950" dirty="0"/>
          </a:p>
        </p:txBody>
      </p:sp>
      <p:sp>
        <p:nvSpPr>
          <p:cNvPr id="46" name="Text 44"/>
          <p:cNvSpPr/>
          <p:nvPr/>
        </p:nvSpPr>
        <p:spPr>
          <a:xfrm>
            <a:off x="1143000" y="9442132"/>
            <a:ext cx="3657346"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PATCHBANDIT · ICIP 2026</a:t>
            </a:r>
            <a:endParaRPr lang="en-US" sz="1800" dirty="0"/>
          </a:p>
        </p:txBody>
      </p:sp>
      <p:sp>
        <p:nvSpPr>
          <p:cNvPr id="47" name="Text 45"/>
          <p:cNvSpPr/>
          <p:nvPr/>
        </p:nvSpPr>
        <p:spPr>
          <a:xfrm>
            <a:off x="16844963" y="9442132"/>
            <a:ext cx="376238"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12</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1F0EC"/>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PHYSICAL PILOT</a:t>
            </a:r>
            <a:endParaRPr lang="en-US" sz="1650" dirty="0"/>
          </a:p>
        </p:txBody>
      </p:sp>
      <p:sp>
        <p:nvSpPr>
          <p:cNvPr id="3" name="Text 1"/>
          <p:cNvSpPr/>
          <p:nvPr/>
        </p:nvSpPr>
        <p:spPr>
          <a:xfrm>
            <a:off x="1143000" y="1299210"/>
            <a:ext cx="17602200" cy="666750"/>
          </a:xfrm>
          <a:prstGeom prst="rect">
            <a:avLst/>
          </a:prstGeom>
          <a:noFill/>
          <a:ln/>
        </p:spPr>
        <p:txBody>
          <a:bodyPr wrap="square" lIns="25400" tIns="25400" rIns="25400" bIns="25400" rtlCol="0" anchor="t">
            <a:normAutofit lnSpcReduction="10000"/>
          </a:bodyPr>
          <a:lstStyle/>
          <a:p>
            <a:pPr marL="0" indent="0" algn="l">
              <a:lnSpc>
                <a:spcPct val="95330"/>
              </a:lnSpc>
              <a:buNone/>
            </a:pPr>
            <a:r>
              <a:rPr lang="en-US" sz="4500" b="1" dirty="0">
                <a:solidFill>
                  <a:srgbClr val="17171A"/>
                </a:solidFill>
                <a:latin typeface="Georgia" pitchFamily="34" charset="0"/>
                <a:ea typeface="Georgia" pitchFamily="34" charset="-122"/>
                <a:cs typeface="Georgia" pitchFamily="34" charset="-120"/>
              </a:rPr>
              <a:t>Digital Patches Transfer to the Real World</a:t>
            </a:r>
            <a:endParaRPr lang="en-US" sz="4500" dirty="0"/>
          </a:p>
        </p:txBody>
      </p:sp>
      <p:sp>
        <p:nvSpPr>
          <p:cNvPr id="6" name="Text 3"/>
          <p:cNvSpPr/>
          <p:nvPr/>
        </p:nvSpPr>
        <p:spPr>
          <a:xfrm>
            <a:off x="1143000" y="6728460"/>
            <a:ext cx="4086225" cy="37719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171A"/>
                </a:solidFill>
                <a:latin typeface="Arial" pitchFamily="34" charset="0"/>
                <a:ea typeface="Arial" pitchFamily="34" charset="-122"/>
                <a:cs typeface="Arial" pitchFamily="34" charset="-120"/>
              </a:rPr>
              <a:t>Frontal</a:t>
            </a:r>
            <a:endParaRPr lang="en-US" sz="2250" dirty="0"/>
          </a:p>
        </p:txBody>
      </p:sp>
      <p:sp>
        <p:nvSpPr>
          <p:cNvPr id="7" name="Text 4"/>
          <p:cNvSpPr/>
          <p:nvPr/>
        </p:nvSpPr>
        <p:spPr>
          <a:xfrm>
            <a:off x="1143000" y="7143750"/>
            <a:ext cx="4086225" cy="333375"/>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E4572E"/>
                </a:solidFill>
                <a:latin typeface="Arial" pitchFamily="34" charset="0"/>
                <a:ea typeface="Arial" pitchFamily="34" charset="-122"/>
                <a:cs typeface="Arial" pitchFamily="34" charset="-120"/>
              </a:rPr>
              <a:t>chair (0.59)</a:t>
            </a:r>
            <a:endParaRPr lang="en-US" sz="1950" dirty="0"/>
          </a:p>
        </p:txBody>
      </p:sp>
      <p:sp>
        <p:nvSpPr>
          <p:cNvPr id="8" name="Text 5"/>
          <p:cNvSpPr/>
          <p:nvPr/>
        </p:nvSpPr>
        <p:spPr>
          <a:xfrm>
            <a:off x="1143000" y="7496175"/>
            <a:ext cx="4086225" cy="311467"/>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C6C70"/>
                </a:solidFill>
                <a:latin typeface="Arial" pitchFamily="34" charset="0"/>
                <a:ea typeface="Arial" pitchFamily="34" charset="-122"/>
                <a:cs typeface="Arial" pitchFamily="34" charset="-120"/>
              </a:rPr>
              <a:t>Misclassified</a:t>
            </a:r>
            <a:endParaRPr lang="en-US" sz="1800" dirty="0"/>
          </a:p>
        </p:txBody>
      </p:sp>
      <p:sp>
        <p:nvSpPr>
          <p:cNvPr id="11" name="Text 7"/>
          <p:cNvSpPr/>
          <p:nvPr/>
        </p:nvSpPr>
        <p:spPr>
          <a:xfrm>
            <a:off x="5238750" y="6728460"/>
            <a:ext cx="4086225" cy="37719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171A"/>
                </a:solidFill>
                <a:latin typeface="Arial" pitchFamily="34" charset="0"/>
                <a:ea typeface="Arial" pitchFamily="34" charset="-122"/>
                <a:cs typeface="Arial" pitchFamily="34" charset="-120"/>
              </a:rPr>
              <a:t>Tilted</a:t>
            </a:r>
            <a:endParaRPr lang="en-US" sz="2250" dirty="0"/>
          </a:p>
        </p:txBody>
      </p:sp>
      <p:sp>
        <p:nvSpPr>
          <p:cNvPr id="12" name="Text 8"/>
          <p:cNvSpPr/>
          <p:nvPr/>
        </p:nvSpPr>
        <p:spPr>
          <a:xfrm>
            <a:off x="5238750" y="7143750"/>
            <a:ext cx="4086225" cy="333375"/>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E4572E"/>
                </a:solidFill>
                <a:latin typeface="Arial" pitchFamily="34" charset="0"/>
                <a:ea typeface="Arial" pitchFamily="34" charset="-122"/>
                <a:cs typeface="Arial" pitchFamily="34" charset="-120"/>
              </a:rPr>
              <a:t>tvmonitor (0.35)</a:t>
            </a:r>
            <a:endParaRPr lang="en-US" sz="1950" dirty="0"/>
          </a:p>
        </p:txBody>
      </p:sp>
      <p:sp>
        <p:nvSpPr>
          <p:cNvPr id="13" name="Text 9"/>
          <p:cNvSpPr/>
          <p:nvPr/>
        </p:nvSpPr>
        <p:spPr>
          <a:xfrm>
            <a:off x="5238750" y="7496175"/>
            <a:ext cx="4086225" cy="311467"/>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C6C70"/>
                </a:solidFill>
                <a:latin typeface="Arial" pitchFamily="34" charset="0"/>
                <a:ea typeface="Arial" pitchFamily="34" charset="-122"/>
                <a:cs typeface="Arial" pitchFamily="34" charset="-120"/>
              </a:rPr>
              <a:t>Misclassified</a:t>
            </a:r>
            <a:endParaRPr lang="en-US" sz="1800" dirty="0"/>
          </a:p>
        </p:txBody>
      </p:sp>
      <p:sp>
        <p:nvSpPr>
          <p:cNvPr id="16" name="Text 11"/>
          <p:cNvSpPr/>
          <p:nvPr/>
        </p:nvSpPr>
        <p:spPr>
          <a:xfrm>
            <a:off x="9334500" y="6728460"/>
            <a:ext cx="4086225" cy="37719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171A"/>
                </a:solidFill>
                <a:latin typeface="Arial" pitchFamily="34" charset="0"/>
                <a:ea typeface="Arial" pitchFamily="34" charset="-122"/>
                <a:cs typeface="Arial" pitchFamily="34" charset="-120"/>
              </a:rPr>
              <a:t>Transfer #1</a:t>
            </a:r>
            <a:endParaRPr lang="en-US" sz="2250" dirty="0"/>
          </a:p>
        </p:txBody>
      </p:sp>
      <p:sp>
        <p:nvSpPr>
          <p:cNvPr id="17" name="Text 12"/>
          <p:cNvSpPr/>
          <p:nvPr/>
        </p:nvSpPr>
        <p:spPr>
          <a:xfrm>
            <a:off x="9334500" y="7143750"/>
            <a:ext cx="4086225" cy="333375"/>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E4572E"/>
                </a:solidFill>
                <a:latin typeface="Arial" pitchFamily="34" charset="0"/>
                <a:ea typeface="Arial" pitchFamily="34" charset="-122"/>
                <a:cs typeface="Arial" pitchFamily="34" charset="-120"/>
              </a:rPr>
              <a:t>bottle (0.41)</a:t>
            </a:r>
            <a:endParaRPr lang="en-US" sz="1950" dirty="0"/>
          </a:p>
        </p:txBody>
      </p:sp>
      <p:sp>
        <p:nvSpPr>
          <p:cNvPr id="18" name="Text 13"/>
          <p:cNvSpPr/>
          <p:nvPr/>
        </p:nvSpPr>
        <p:spPr>
          <a:xfrm>
            <a:off x="9334500" y="7496175"/>
            <a:ext cx="4086225" cy="311467"/>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C6C70"/>
                </a:solidFill>
                <a:latin typeface="Arial" pitchFamily="34" charset="0"/>
                <a:ea typeface="Arial" pitchFamily="34" charset="-122"/>
                <a:cs typeface="Arial" pitchFamily="34" charset="-120"/>
              </a:rPr>
              <a:t>Wrong box, low confidence</a:t>
            </a:r>
            <a:endParaRPr lang="en-US" sz="1800" dirty="0"/>
          </a:p>
        </p:txBody>
      </p:sp>
      <p:sp>
        <p:nvSpPr>
          <p:cNvPr id="21" name="Text 15"/>
          <p:cNvSpPr/>
          <p:nvPr/>
        </p:nvSpPr>
        <p:spPr>
          <a:xfrm>
            <a:off x="13430250" y="6728460"/>
            <a:ext cx="4086225" cy="37719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171A"/>
                </a:solidFill>
                <a:latin typeface="Arial" pitchFamily="34" charset="0"/>
                <a:ea typeface="Arial" pitchFamily="34" charset="-122"/>
                <a:cs typeface="Arial" pitchFamily="34" charset="-120"/>
              </a:rPr>
              <a:t>Transfer #2</a:t>
            </a:r>
            <a:endParaRPr lang="en-US" sz="2250" dirty="0"/>
          </a:p>
        </p:txBody>
      </p:sp>
      <p:sp>
        <p:nvSpPr>
          <p:cNvPr id="22" name="Text 16"/>
          <p:cNvSpPr/>
          <p:nvPr/>
        </p:nvSpPr>
        <p:spPr>
          <a:xfrm>
            <a:off x="13430250" y="7143750"/>
            <a:ext cx="4086225" cy="333375"/>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E4572E"/>
                </a:solidFill>
                <a:latin typeface="Arial" pitchFamily="34" charset="0"/>
                <a:ea typeface="Arial" pitchFamily="34" charset="-122"/>
                <a:cs typeface="Arial" pitchFamily="34" charset="-120"/>
              </a:rPr>
              <a:t>bottle (0.81)</a:t>
            </a:r>
            <a:endParaRPr lang="en-US" sz="1950" dirty="0"/>
          </a:p>
        </p:txBody>
      </p:sp>
      <p:sp>
        <p:nvSpPr>
          <p:cNvPr id="23" name="Text 17"/>
          <p:cNvSpPr/>
          <p:nvPr/>
        </p:nvSpPr>
        <p:spPr>
          <a:xfrm>
            <a:off x="13430250" y="7496175"/>
            <a:ext cx="4086225" cy="311467"/>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6C6C70"/>
                </a:solidFill>
                <a:latin typeface="Arial" pitchFamily="34" charset="0"/>
                <a:ea typeface="Arial" pitchFamily="34" charset="-122"/>
                <a:cs typeface="Arial" pitchFamily="34" charset="-120"/>
              </a:rPr>
              <a:t>Wrong box</a:t>
            </a:r>
            <a:endParaRPr lang="en-US" sz="1800" dirty="0"/>
          </a:p>
        </p:txBody>
      </p:sp>
      <p:sp>
        <p:nvSpPr>
          <p:cNvPr id="24" name="Shape 18"/>
          <p:cNvSpPr/>
          <p:nvPr/>
        </p:nvSpPr>
        <p:spPr>
          <a:xfrm>
            <a:off x="1143000" y="8112443"/>
            <a:ext cx="16002000" cy="986790"/>
          </a:xfrm>
          <a:prstGeom prst="rect">
            <a:avLst/>
          </a:prstGeom>
          <a:solidFill>
            <a:srgbClr val="17171A"/>
          </a:solidFill>
          <a:ln/>
        </p:spPr>
        <p:txBody>
          <a:bodyPr/>
          <a:lstStyle/>
          <a:p>
            <a:endParaRPr lang="en-US"/>
          </a:p>
        </p:txBody>
      </p:sp>
      <p:sp>
        <p:nvSpPr>
          <p:cNvPr id="25" name="Text 19"/>
          <p:cNvSpPr/>
          <p:nvPr/>
        </p:nvSpPr>
        <p:spPr>
          <a:xfrm>
            <a:off x="1276350" y="8416767"/>
            <a:ext cx="1327785" cy="378142"/>
          </a:xfrm>
          <a:prstGeom prst="rect">
            <a:avLst/>
          </a:prstGeom>
          <a:noFill/>
          <a:ln/>
        </p:spPr>
        <p:txBody>
          <a:bodyPr wrap="square" lIns="0" tIns="0" rIns="0" bIns="0" rtlCol="0" anchor="t">
            <a:noAutofit/>
          </a:bodyPr>
          <a:lstStyle/>
          <a:p>
            <a:pPr marL="0" indent="0" algn="l">
              <a:buNone/>
            </a:pPr>
            <a:r>
              <a:rPr lang="en-US" sz="2600" b="1" kern="0" spc="297" dirty="0">
                <a:solidFill>
                  <a:srgbClr val="E4572E"/>
                </a:solidFill>
                <a:latin typeface="Arial" pitchFamily="34" charset="0"/>
                <a:ea typeface="Arial" pitchFamily="34" charset="-122"/>
                <a:cs typeface="Arial" pitchFamily="34" charset="-120"/>
              </a:rPr>
              <a:t>PILOT</a:t>
            </a:r>
            <a:endParaRPr lang="en-US" sz="2600" dirty="0"/>
          </a:p>
        </p:txBody>
      </p:sp>
      <p:sp>
        <p:nvSpPr>
          <p:cNvPr id="26" name="Text 20"/>
          <p:cNvSpPr/>
          <p:nvPr/>
        </p:nvSpPr>
        <p:spPr>
          <a:xfrm>
            <a:off x="2794634" y="8416767"/>
            <a:ext cx="14483715" cy="378142"/>
          </a:xfrm>
          <a:prstGeom prst="rect">
            <a:avLst/>
          </a:prstGeom>
          <a:noFill/>
          <a:ln/>
        </p:spPr>
        <p:txBody>
          <a:bodyPr wrap="square" lIns="0" tIns="0" rIns="0" bIns="0" rtlCol="0" anchor="t">
            <a:noAutofit/>
          </a:bodyPr>
          <a:lstStyle/>
          <a:p>
            <a:pPr marL="0" indent="0" algn="l">
              <a:buNone/>
            </a:pPr>
            <a:r>
              <a:rPr lang="en-US" sz="2600" dirty="0">
                <a:solidFill>
                  <a:srgbClr val="F1F0EC"/>
                </a:solidFill>
                <a:latin typeface="Arial" pitchFamily="34" charset="0"/>
                <a:ea typeface="Arial" pitchFamily="34" charset="-122"/>
                <a:cs typeface="Arial" pitchFamily="34" charset="-120"/>
              </a:rPr>
              <a:t>One printed patch, four conditions (including two bottle instances never seen during optimization)</a:t>
            </a:r>
            <a:endParaRPr lang="en-US" sz="2600" dirty="0"/>
          </a:p>
        </p:txBody>
      </p:sp>
      <p:sp>
        <p:nvSpPr>
          <p:cNvPr id="27" name="Text 21"/>
          <p:cNvSpPr/>
          <p:nvPr/>
        </p:nvSpPr>
        <p:spPr>
          <a:xfrm>
            <a:off x="1143000" y="9442132"/>
            <a:ext cx="3657346"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PATCHBANDIT · ICIP 2026</a:t>
            </a:r>
            <a:endParaRPr lang="en-US" sz="1800" dirty="0"/>
          </a:p>
        </p:txBody>
      </p:sp>
      <p:sp>
        <p:nvSpPr>
          <p:cNvPr id="28" name="Text 22"/>
          <p:cNvSpPr/>
          <p:nvPr/>
        </p:nvSpPr>
        <p:spPr>
          <a:xfrm>
            <a:off x="16844963" y="9442132"/>
            <a:ext cx="376238"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9C9B96"/>
                </a:solidFill>
                <a:latin typeface="Arial" pitchFamily="34" charset="0"/>
                <a:ea typeface="Arial" pitchFamily="34" charset="-122"/>
                <a:cs typeface="Arial" pitchFamily="34" charset="-120"/>
              </a:rPr>
              <a:t>13</a:t>
            </a:r>
            <a:endParaRPr lang="en-US" sz="1800" dirty="0"/>
          </a:p>
        </p:txBody>
      </p:sp>
      <p:pic>
        <p:nvPicPr>
          <p:cNvPr id="30" name="Picture 29">
            <a:extLst>
              <a:ext uri="{FF2B5EF4-FFF2-40B4-BE49-F238E27FC236}">
                <a16:creationId xmlns:a16="http://schemas.microsoft.com/office/drawing/2014/main" id="{F5591FA9-8D56-4EDA-AE6B-3463D6B1A30D}"/>
              </a:ext>
            </a:extLst>
          </p:cNvPr>
          <p:cNvPicPr>
            <a:picLocks noChangeAspect="1"/>
          </p:cNvPicPr>
          <p:nvPr/>
        </p:nvPicPr>
        <p:blipFill>
          <a:blip r:embed="rId3"/>
          <a:stretch>
            <a:fillRect/>
          </a:stretch>
        </p:blipFill>
        <p:spPr>
          <a:xfrm>
            <a:off x="1069452" y="2134553"/>
            <a:ext cx="3337560" cy="4343400"/>
          </a:xfrm>
          <a:prstGeom prst="rect">
            <a:avLst/>
          </a:prstGeom>
        </p:spPr>
      </p:pic>
      <p:pic>
        <p:nvPicPr>
          <p:cNvPr id="34" name="Picture 33">
            <a:extLst>
              <a:ext uri="{FF2B5EF4-FFF2-40B4-BE49-F238E27FC236}">
                <a16:creationId xmlns:a16="http://schemas.microsoft.com/office/drawing/2014/main" id="{EB020030-F117-6E6B-A3EA-5F043D4F78DA}"/>
              </a:ext>
            </a:extLst>
          </p:cNvPr>
          <p:cNvPicPr>
            <a:picLocks noChangeAspect="1"/>
          </p:cNvPicPr>
          <p:nvPr/>
        </p:nvPicPr>
        <p:blipFill>
          <a:blip r:embed="rId4"/>
          <a:stretch>
            <a:fillRect/>
          </a:stretch>
        </p:blipFill>
        <p:spPr>
          <a:xfrm>
            <a:off x="9303634" y="2175510"/>
            <a:ext cx="3337560" cy="4343400"/>
          </a:xfrm>
          <a:prstGeom prst="rect">
            <a:avLst/>
          </a:prstGeom>
        </p:spPr>
      </p:pic>
      <p:pic>
        <p:nvPicPr>
          <p:cNvPr id="36" name="Picture 35">
            <a:extLst>
              <a:ext uri="{FF2B5EF4-FFF2-40B4-BE49-F238E27FC236}">
                <a16:creationId xmlns:a16="http://schemas.microsoft.com/office/drawing/2014/main" id="{59FA02D8-6322-438B-AD92-CCDC28CDC155}"/>
              </a:ext>
            </a:extLst>
          </p:cNvPr>
          <p:cNvPicPr>
            <a:picLocks noChangeAspect="1"/>
          </p:cNvPicPr>
          <p:nvPr/>
        </p:nvPicPr>
        <p:blipFill>
          <a:blip r:embed="rId5"/>
          <a:stretch>
            <a:fillRect/>
          </a:stretch>
        </p:blipFill>
        <p:spPr>
          <a:xfrm>
            <a:off x="13420725" y="2175510"/>
            <a:ext cx="3337560" cy="4343400"/>
          </a:xfrm>
          <a:prstGeom prst="rect">
            <a:avLst/>
          </a:prstGeom>
        </p:spPr>
      </p:pic>
      <p:pic>
        <p:nvPicPr>
          <p:cNvPr id="38" name="Picture 37">
            <a:extLst>
              <a:ext uri="{FF2B5EF4-FFF2-40B4-BE49-F238E27FC236}">
                <a16:creationId xmlns:a16="http://schemas.microsoft.com/office/drawing/2014/main" id="{F6B02F28-C4CB-EC5C-BB04-8E68C9196E42}"/>
              </a:ext>
            </a:extLst>
          </p:cNvPr>
          <p:cNvPicPr>
            <a:picLocks noChangeAspect="1"/>
          </p:cNvPicPr>
          <p:nvPr/>
        </p:nvPicPr>
        <p:blipFill>
          <a:blip r:embed="rId6"/>
          <a:stretch>
            <a:fillRect/>
          </a:stretch>
        </p:blipFill>
        <p:spPr>
          <a:xfrm>
            <a:off x="5186543" y="2194560"/>
            <a:ext cx="3337560" cy="43434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7171A"/>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97" dirty="0">
                <a:solidFill>
                  <a:srgbClr val="E4572E"/>
                </a:solidFill>
                <a:latin typeface="Arial" pitchFamily="34" charset="0"/>
                <a:ea typeface="Arial" pitchFamily="34" charset="-122"/>
                <a:cs typeface="Arial" pitchFamily="34" charset="-120"/>
              </a:rPr>
              <a:t>CONCLUSION</a:t>
            </a:r>
            <a:endParaRPr lang="en-US" sz="1650" dirty="0"/>
          </a:p>
        </p:txBody>
      </p:sp>
      <p:sp>
        <p:nvSpPr>
          <p:cNvPr id="3" name="Text 1"/>
          <p:cNvSpPr/>
          <p:nvPr/>
        </p:nvSpPr>
        <p:spPr>
          <a:xfrm>
            <a:off x="1143000" y="1299210"/>
            <a:ext cx="17602200" cy="666750"/>
          </a:xfrm>
          <a:prstGeom prst="rect">
            <a:avLst/>
          </a:prstGeom>
          <a:noFill/>
          <a:ln/>
        </p:spPr>
        <p:txBody>
          <a:bodyPr wrap="square" lIns="25400" tIns="25400" rIns="25400" bIns="25400" rtlCol="0" anchor="t">
            <a:normAutofit lnSpcReduction="10000"/>
          </a:bodyPr>
          <a:lstStyle/>
          <a:p>
            <a:pPr marL="0" indent="0" algn="l">
              <a:lnSpc>
                <a:spcPct val="95330"/>
              </a:lnSpc>
              <a:buNone/>
            </a:pPr>
            <a:r>
              <a:rPr lang="en-US" sz="4500" b="1" dirty="0">
                <a:solidFill>
                  <a:srgbClr val="F1F0EC"/>
                </a:solidFill>
                <a:latin typeface="Georgia" pitchFamily="34" charset="0"/>
                <a:ea typeface="Georgia" pitchFamily="34" charset="-122"/>
                <a:cs typeface="Georgia" pitchFamily="34" charset="-120"/>
              </a:rPr>
              <a:t>Compact, Budget-Aware Patches Are a Real Threat</a:t>
            </a:r>
            <a:endParaRPr lang="en-US" sz="4500" dirty="0"/>
          </a:p>
        </p:txBody>
      </p:sp>
      <p:sp>
        <p:nvSpPr>
          <p:cNvPr id="4" name="Text 2"/>
          <p:cNvSpPr/>
          <p:nvPr/>
        </p:nvSpPr>
        <p:spPr>
          <a:xfrm>
            <a:off x="929640" y="2537460"/>
            <a:ext cx="16215360" cy="4585016"/>
          </a:xfrm>
          <a:prstGeom prst="rect">
            <a:avLst/>
          </a:prstGeom>
          <a:noFill/>
          <a:ln/>
        </p:spPr>
        <p:txBody>
          <a:bodyPr wrap="square" lIns="25400" tIns="25400" rIns="25400" bIns="25400" rtlCol="0" anchor="t">
            <a:normAutofit/>
          </a:bodyPr>
          <a:lstStyle/>
          <a:p>
            <a:pPr marL="342900" indent="-342900" algn="l">
              <a:spcAft>
                <a:spcPts val="900"/>
              </a:spcAft>
              <a:buFont typeface="Arial" panose="020B0604020202020204" pitchFamily="34" charset="0"/>
              <a:buChar char="•"/>
            </a:pPr>
            <a:r>
              <a:rPr lang="en-US" sz="3200" dirty="0">
                <a:solidFill>
                  <a:srgbClr val="A2A19C"/>
                </a:solidFill>
                <a:latin typeface="Arial" pitchFamily="34" charset="0"/>
                <a:ea typeface="Arial" pitchFamily="34" charset="-122"/>
                <a:cs typeface="Arial" pitchFamily="34" charset="-120"/>
              </a:rPr>
              <a:t>Contextual Thompson-sampling placement, NES texture updates and progress-triggered growth, all in one score-only attack loop.</a:t>
            </a:r>
            <a:endParaRPr lang="en-US" sz="3200" dirty="0"/>
          </a:p>
          <a:p>
            <a:pPr marL="342900" indent="-342900" algn="l">
              <a:spcAft>
                <a:spcPts val="900"/>
              </a:spcAft>
              <a:buFont typeface="Arial" panose="020B0604020202020204" pitchFamily="34" charset="0"/>
              <a:buChar char="•"/>
            </a:pPr>
            <a:r>
              <a:rPr lang="en-US" sz="3200" dirty="0">
                <a:solidFill>
                  <a:srgbClr val="A2A19C"/>
                </a:solidFill>
                <a:latin typeface="Arial" pitchFamily="34" charset="0"/>
                <a:ea typeface="Arial" pitchFamily="34" charset="-122"/>
                <a:cs typeface="Arial" pitchFamily="34" charset="-120"/>
              </a:rPr>
              <a:t>Strict plain-view suppression anchors every result; EOT is audited, never substituted.</a:t>
            </a:r>
            <a:endParaRPr lang="en-US" sz="3200" dirty="0"/>
          </a:p>
          <a:p>
            <a:pPr marL="342900" indent="-342900" algn="l">
              <a:spcAft>
                <a:spcPts val="900"/>
              </a:spcAft>
              <a:buFont typeface="Arial" panose="020B0604020202020204" pitchFamily="34" charset="0"/>
              <a:buChar char="•"/>
            </a:pPr>
            <a:r>
              <a:rPr lang="en-US" sz="3200" dirty="0">
                <a:solidFill>
                  <a:srgbClr val="A2A19C"/>
                </a:solidFill>
                <a:latin typeface="Arial" pitchFamily="34" charset="0"/>
                <a:ea typeface="Arial" pitchFamily="34" charset="-122"/>
                <a:cs typeface="Arial" pitchFamily="34" charset="-120"/>
              </a:rPr>
              <a:t>Strong suppression on CNN detectors, substantial suppression on a transformer detector.</a:t>
            </a:r>
            <a:endParaRPr lang="en-US" sz="3200" dirty="0"/>
          </a:p>
          <a:p>
            <a:pPr marL="342900" indent="-342900" algn="l">
              <a:spcAft>
                <a:spcPts val="900"/>
              </a:spcAft>
              <a:buFont typeface="Arial" panose="020B0604020202020204" pitchFamily="34" charset="0"/>
              <a:buChar char="•"/>
            </a:pPr>
            <a:r>
              <a:rPr lang="en-US" sz="3200" dirty="0">
                <a:solidFill>
                  <a:srgbClr val="A2A19C"/>
                </a:solidFill>
                <a:latin typeface="Arial" pitchFamily="34" charset="0"/>
                <a:ea typeface="Arial" pitchFamily="34" charset="-122"/>
                <a:cs typeface="Arial" pitchFamily="34" charset="-120"/>
              </a:rPr>
              <a:t>Where you put the patch matters as much as what is on it.</a:t>
            </a:r>
            <a:endParaRPr lang="en-US" sz="3200" dirty="0"/>
          </a:p>
        </p:txBody>
      </p:sp>
      <p:sp>
        <p:nvSpPr>
          <p:cNvPr id="5" name="Shape 3"/>
          <p:cNvSpPr/>
          <p:nvPr/>
        </p:nvSpPr>
        <p:spPr>
          <a:xfrm>
            <a:off x="1143000" y="7266463"/>
            <a:ext cx="16002000" cy="10636"/>
          </a:xfrm>
          <a:prstGeom prst="rect">
            <a:avLst/>
          </a:prstGeom>
          <a:solidFill>
            <a:srgbClr val="3A3A40"/>
          </a:solidFill>
          <a:ln/>
        </p:spPr>
        <p:txBody>
          <a:bodyPr/>
          <a:lstStyle/>
          <a:p>
            <a:endParaRPr lang="en-US"/>
          </a:p>
        </p:txBody>
      </p:sp>
      <p:sp>
        <p:nvSpPr>
          <p:cNvPr id="6" name="Shape 4"/>
          <p:cNvSpPr/>
          <p:nvPr/>
        </p:nvSpPr>
        <p:spPr>
          <a:xfrm>
            <a:off x="6466364" y="7277100"/>
            <a:ext cx="10636" cy="1745933"/>
          </a:xfrm>
          <a:prstGeom prst="rect">
            <a:avLst/>
          </a:prstGeom>
          <a:solidFill>
            <a:srgbClr val="3A3A40"/>
          </a:solidFill>
          <a:ln/>
        </p:spPr>
        <p:txBody>
          <a:bodyPr/>
          <a:lstStyle/>
          <a:p>
            <a:endParaRPr lang="en-US"/>
          </a:p>
        </p:txBody>
      </p:sp>
      <p:sp>
        <p:nvSpPr>
          <p:cNvPr id="7" name="Text 5"/>
          <p:cNvSpPr/>
          <p:nvPr/>
        </p:nvSpPr>
        <p:spPr>
          <a:xfrm>
            <a:off x="1143000" y="7696200"/>
            <a:ext cx="5227050" cy="876300"/>
          </a:xfrm>
          <a:prstGeom prst="rect">
            <a:avLst/>
          </a:prstGeom>
          <a:noFill/>
          <a:ln/>
        </p:spPr>
        <p:txBody>
          <a:bodyPr wrap="square" lIns="25400" tIns="25400" rIns="25400" bIns="25400" rtlCol="0" anchor="t">
            <a:normAutofit lnSpcReduction="10000"/>
          </a:bodyPr>
          <a:lstStyle/>
          <a:p>
            <a:pPr marL="0" indent="0" algn="l">
              <a:lnSpc>
                <a:spcPct val="86600"/>
              </a:lnSpc>
              <a:buNone/>
            </a:pPr>
            <a:r>
              <a:rPr lang="en-US" sz="6600" dirty="0">
                <a:solidFill>
                  <a:srgbClr val="E4572E"/>
                </a:solidFill>
                <a:latin typeface="Georgia" pitchFamily="34" charset="0"/>
                <a:ea typeface="Georgia" pitchFamily="34" charset="-122"/>
                <a:cs typeface="Georgia" pitchFamily="34" charset="-120"/>
              </a:rPr>
              <a:t>77.5%</a:t>
            </a:r>
            <a:endParaRPr lang="en-US" sz="6600" dirty="0"/>
          </a:p>
        </p:txBody>
      </p:sp>
      <p:sp>
        <p:nvSpPr>
          <p:cNvPr id="8" name="Text 6"/>
          <p:cNvSpPr/>
          <p:nvPr/>
        </p:nvSpPr>
        <p:spPr>
          <a:xfrm>
            <a:off x="1143000" y="8705850"/>
            <a:ext cx="5227050" cy="355283"/>
          </a:xfrm>
          <a:prstGeom prst="rect">
            <a:avLst/>
          </a:prstGeom>
          <a:noFill/>
          <a:ln/>
        </p:spPr>
        <p:txBody>
          <a:bodyPr wrap="square" lIns="25400" tIns="25400" rIns="25400" bIns="25400" rtlCol="0" anchor="t">
            <a:noAutofit/>
          </a:bodyPr>
          <a:lstStyle/>
          <a:p>
            <a:pPr marL="0" indent="0" algn="l">
              <a:buNone/>
            </a:pPr>
            <a:r>
              <a:rPr lang="en-US" sz="2400" dirty="0">
                <a:solidFill>
                  <a:srgbClr val="A2A19C"/>
                </a:solidFill>
                <a:latin typeface="Arial" pitchFamily="34" charset="0"/>
                <a:ea typeface="Arial" pitchFamily="34" charset="-122"/>
                <a:cs typeface="Arial" pitchFamily="34" charset="-120"/>
              </a:rPr>
              <a:t>YOLOv5</a:t>
            </a:r>
            <a:endParaRPr lang="en-US" sz="2400" dirty="0"/>
          </a:p>
        </p:txBody>
      </p:sp>
      <p:sp>
        <p:nvSpPr>
          <p:cNvPr id="9" name="Shape 7"/>
          <p:cNvSpPr/>
          <p:nvPr/>
        </p:nvSpPr>
        <p:spPr>
          <a:xfrm>
            <a:off x="11800364" y="7277100"/>
            <a:ext cx="10636" cy="1745933"/>
          </a:xfrm>
          <a:prstGeom prst="rect">
            <a:avLst/>
          </a:prstGeom>
          <a:solidFill>
            <a:srgbClr val="3A3A40"/>
          </a:solidFill>
          <a:ln/>
        </p:spPr>
        <p:txBody>
          <a:bodyPr/>
          <a:lstStyle/>
          <a:p>
            <a:endParaRPr lang="en-US"/>
          </a:p>
        </p:txBody>
      </p:sp>
      <p:sp>
        <p:nvSpPr>
          <p:cNvPr id="10" name="Text 8"/>
          <p:cNvSpPr/>
          <p:nvPr/>
        </p:nvSpPr>
        <p:spPr>
          <a:xfrm>
            <a:off x="7048500" y="7696200"/>
            <a:ext cx="4598400" cy="876300"/>
          </a:xfrm>
          <a:prstGeom prst="rect">
            <a:avLst/>
          </a:prstGeom>
          <a:noFill/>
          <a:ln/>
        </p:spPr>
        <p:txBody>
          <a:bodyPr wrap="square" lIns="25400" tIns="25400" rIns="25400" bIns="25400" rtlCol="0" anchor="t">
            <a:normAutofit lnSpcReduction="10000"/>
          </a:bodyPr>
          <a:lstStyle/>
          <a:p>
            <a:pPr marL="0" indent="0" algn="l">
              <a:lnSpc>
                <a:spcPct val="86600"/>
              </a:lnSpc>
              <a:buNone/>
            </a:pPr>
            <a:r>
              <a:rPr lang="en-US" sz="6600" dirty="0">
                <a:solidFill>
                  <a:srgbClr val="F1F0EC"/>
                </a:solidFill>
                <a:latin typeface="Georgia" pitchFamily="34" charset="0"/>
                <a:ea typeface="Georgia" pitchFamily="34" charset="-122"/>
                <a:cs typeface="Georgia" pitchFamily="34" charset="-120"/>
              </a:rPr>
              <a:t>89.7%</a:t>
            </a:r>
            <a:endParaRPr lang="en-US" sz="6600" dirty="0"/>
          </a:p>
        </p:txBody>
      </p:sp>
      <p:sp>
        <p:nvSpPr>
          <p:cNvPr id="11" name="Text 9"/>
          <p:cNvSpPr/>
          <p:nvPr/>
        </p:nvSpPr>
        <p:spPr>
          <a:xfrm>
            <a:off x="7048500" y="8705850"/>
            <a:ext cx="4598400" cy="355283"/>
          </a:xfrm>
          <a:prstGeom prst="rect">
            <a:avLst/>
          </a:prstGeom>
          <a:noFill/>
          <a:ln/>
        </p:spPr>
        <p:txBody>
          <a:bodyPr wrap="square" lIns="25400" tIns="25400" rIns="25400" bIns="25400" rtlCol="0" anchor="t">
            <a:noAutofit/>
          </a:bodyPr>
          <a:lstStyle/>
          <a:p>
            <a:pPr marL="0" indent="0" algn="l">
              <a:buNone/>
            </a:pPr>
            <a:r>
              <a:rPr lang="en-US" sz="2400" dirty="0">
                <a:solidFill>
                  <a:srgbClr val="A2A19C"/>
                </a:solidFill>
                <a:latin typeface="Arial" pitchFamily="34" charset="0"/>
                <a:ea typeface="Arial" pitchFamily="34" charset="-122"/>
                <a:cs typeface="Arial" pitchFamily="34" charset="-120"/>
              </a:rPr>
              <a:t>Faster R-CNN</a:t>
            </a:r>
            <a:endParaRPr lang="en-US" sz="2400" dirty="0"/>
          </a:p>
        </p:txBody>
      </p:sp>
      <p:sp>
        <p:nvSpPr>
          <p:cNvPr id="12" name="Text 10"/>
          <p:cNvSpPr/>
          <p:nvPr/>
        </p:nvSpPr>
        <p:spPr>
          <a:xfrm>
            <a:off x="12382500" y="7696200"/>
            <a:ext cx="5238750" cy="876300"/>
          </a:xfrm>
          <a:prstGeom prst="rect">
            <a:avLst/>
          </a:prstGeom>
          <a:noFill/>
          <a:ln/>
        </p:spPr>
        <p:txBody>
          <a:bodyPr wrap="square" lIns="25400" tIns="25400" rIns="25400" bIns="25400" rtlCol="0" anchor="t">
            <a:normAutofit lnSpcReduction="10000"/>
          </a:bodyPr>
          <a:lstStyle/>
          <a:p>
            <a:pPr marL="0" indent="0" algn="l">
              <a:lnSpc>
                <a:spcPct val="86600"/>
              </a:lnSpc>
              <a:buNone/>
            </a:pPr>
            <a:r>
              <a:rPr lang="en-US" sz="6600" dirty="0">
                <a:solidFill>
                  <a:srgbClr val="8A8A8E"/>
                </a:solidFill>
                <a:latin typeface="Georgia" pitchFamily="34" charset="0"/>
                <a:ea typeface="Georgia" pitchFamily="34" charset="-122"/>
                <a:cs typeface="Georgia" pitchFamily="34" charset="-120"/>
              </a:rPr>
              <a:t>59.1%</a:t>
            </a:r>
            <a:endParaRPr lang="en-US" sz="6600" dirty="0"/>
          </a:p>
        </p:txBody>
      </p:sp>
      <p:sp>
        <p:nvSpPr>
          <p:cNvPr id="13" name="Text 11"/>
          <p:cNvSpPr/>
          <p:nvPr/>
        </p:nvSpPr>
        <p:spPr>
          <a:xfrm>
            <a:off x="12382500" y="8705850"/>
            <a:ext cx="5238750" cy="355283"/>
          </a:xfrm>
          <a:prstGeom prst="rect">
            <a:avLst/>
          </a:prstGeom>
          <a:noFill/>
          <a:ln/>
        </p:spPr>
        <p:txBody>
          <a:bodyPr wrap="square" lIns="25400" tIns="25400" rIns="25400" bIns="25400" rtlCol="0" anchor="t">
            <a:normAutofit fontScale="92500" lnSpcReduction="10000"/>
          </a:bodyPr>
          <a:lstStyle/>
          <a:p>
            <a:pPr marL="0" indent="0" algn="l">
              <a:buNone/>
            </a:pPr>
            <a:r>
              <a:rPr lang="en-US" sz="2400" dirty="0">
                <a:solidFill>
                  <a:srgbClr val="A2A19C"/>
                </a:solidFill>
                <a:latin typeface="Arial" pitchFamily="34" charset="0"/>
                <a:ea typeface="Arial" pitchFamily="34" charset="-122"/>
                <a:cs typeface="Arial" pitchFamily="34" charset="-120"/>
              </a:rPr>
              <a:t>YOLOS</a:t>
            </a:r>
            <a:endParaRPr lang="en-US" sz="2400" dirty="0"/>
          </a:p>
        </p:txBody>
      </p:sp>
      <p:sp>
        <p:nvSpPr>
          <p:cNvPr id="14" name="Text 12"/>
          <p:cNvSpPr/>
          <p:nvPr/>
        </p:nvSpPr>
        <p:spPr>
          <a:xfrm>
            <a:off x="1143000" y="9442132"/>
            <a:ext cx="3657346"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5F5F63"/>
                </a:solidFill>
                <a:latin typeface="Arial" pitchFamily="34" charset="0"/>
                <a:ea typeface="Arial" pitchFamily="34" charset="-122"/>
                <a:cs typeface="Arial" pitchFamily="34" charset="-120"/>
              </a:rPr>
              <a:t>PATCHBANDIT · ICIP 2026</a:t>
            </a:r>
            <a:endParaRPr lang="en-US" sz="1800" dirty="0"/>
          </a:p>
        </p:txBody>
      </p:sp>
      <p:sp>
        <p:nvSpPr>
          <p:cNvPr id="15" name="Text 13"/>
          <p:cNvSpPr/>
          <p:nvPr/>
        </p:nvSpPr>
        <p:spPr>
          <a:xfrm>
            <a:off x="16844963" y="9442132"/>
            <a:ext cx="376238" cy="311467"/>
          </a:xfrm>
          <a:prstGeom prst="rect">
            <a:avLst/>
          </a:prstGeom>
          <a:noFill/>
          <a:ln/>
        </p:spPr>
        <p:txBody>
          <a:bodyPr wrap="square" lIns="25400" tIns="25400" rIns="25400" bIns="25400" rtlCol="0" anchor="t">
            <a:normAutofit lnSpcReduction="10000"/>
          </a:bodyPr>
          <a:lstStyle/>
          <a:p>
            <a:pPr marL="0" indent="0" algn="l">
              <a:buNone/>
            </a:pPr>
            <a:r>
              <a:rPr lang="en-US" sz="1800" kern="0" spc="180" dirty="0">
                <a:solidFill>
                  <a:srgbClr val="5F5F63"/>
                </a:solidFill>
                <a:latin typeface="Arial" pitchFamily="34" charset="0"/>
                <a:ea typeface="Arial" pitchFamily="34" charset="-122"/>
                <a:cs typeface="Arial" pitchFamily="34" charset="-120"/>
              </a:rPr>
              <a:t>14</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7171A"/>
        </a:solidFill>
        <a:effectLst/>
      </p:bgPr>
    </p:bg>
    <p:spTree>
      <p:nvGrpSpPr>
        <p:cNvPr id="1" name=""/>
        <p:cNvGrpSpPr/>
        <p:nvPr/>
      </p:nvGrpSpPr>
      <p:grpSpPr>
        <a:xfrm>
          <a:off x="0" y="0"/>
          <a:ext cx="0" cy="0"/>
          <a:chOff x="0" y="0"/>
          <a:chExt cx="0" cy="0"/>
        </a:xfrm>
      </p:grpSpPr>
      <p:sp>
        <p:nvSpPr>
          <p:cNvPr id="2" name="Text 0"/>
          <p:cNvSpPr/>
          <p:nvPr/>
        </p:nvSpPr>
        <p:spPr>
          <a:xfrm>
            <a:off x="1143000" y="2972753"/>
            <a:ext cx="13411200" cy="1104900"/>
          </a:xfrm>
          <a:prstGeom prst="rect">
            <a:avLst/>
          </a:prstGeom>
          <a:noFill/>
          <a:ln/>
        </p:spPr>
        <p:txBody>
          <a:bodyPr wrap="square" lIns="25400" tIns="25400" rIns="25400" bIns="25400" rtlCol="0" anchor="t">
            <a:normAutofit lnSpcReduction="10000"/>
          </a:bodyPr>
          <a:lstStyle/>
          <a:p>
            <a:pPr marL="0" indent="0" algn="l">
              <a:lnSpc>
                <a:spcPct val="87981"/>
              </a:lnSpc>
              <a:buNone/>
            </a:pPr>
            <a:r>
              <a:rPr lang="en-US" sz="8400" b="1" dirty="0">
                <a:solidFill>
                  <a:srgbClr val="F1F0EC"/>
                </a:solidFill>
                <a:latin typeface="Georgia" pitchFamily="34" charset="0"/>
                <a:ea typeface="Georgia" pitchFamily="34" charset="-122"/>
                <a:cs typeface="Georgia" pitchFamily="34" charset="-120"/>
              </a:rPr>
              <a:t>Thank you</a:t>
            </a:r>
            <a:endParaRPr lang="en-US" sz="8400" dirty="0"/>
          </a:p>
        </p:txBody>
      </p:sp>
      <p:sp>
        <p:nvSpPr>
          <p:cNvPr id="3" name="Text 1"/>
          <p:cNvSpPr/>
          <p:nvPr/>
        </p:nvSpPr>
        <p:spPr>
          <a:xfrm>
            <a:off x="1143000" y="4287203"/>
            <a:ext cx="13411200" cy="464820"/>
          </a:xfrm>
          <a:prstGeom prst="rect">
            <a:avLst/>
          </a:prstGeom>
          <a:noFill/>
          <a:ln/>
        </p:spPr>
        <p:txBody>
          <a:bodyPr wrap="square" lIns="25400" tIns="25400" rIns="25400" bIns="25400" rtlCol="0" anchor="t">
            <a:normAutofit lnSpcReduction="10000"/>
          </a:bodyPr>
          <a:lstStyle/>
          <a:p>
            <a:pPr marL="0" indent="0" algn="l">
              <a:buNone/>
            </a:pPr>
            <a:r>
              <a:rPr lang="en-US" sz="2850" dirty="0">
                <a:solidFill>
                  <a:srgbClr val="A2A19C"/>
                </a:solidFill>
                <a:latin typeface="Arial" pitchFamily="34" charset="0"/>
                <a:ea typeface="Arial" pitchFamily="34" charset="-122"/>
                <a:cs typeface="Arial" pitchFamily="34" charset="-120"/>
              </a:rPr>
              <a:t>Questions?</a:t>
            </a:r>
            <a:endParaRPr lang="en-US" sz="2850" dirty="0"/>
          </a:p>
        </p:txBody>
      </p:sp>
      <p:sp>
        <p:nvSpPr>
          <p:cNvPr id="4" name="Text 2"/>
          <p:cNvSpPr/>
          <p:nvPr/>
        </p:nvSpPr>
        <p:spPr>
          <a:xfrm>
            <a:off x="1143000" y="5571173"/>
            <a:ext cx="13411200" cy="355283"/>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F1F0EC"/>
                </a:solidFill>
                <a:latin typeface="Arial" pitchFamily="34" charset="0"/>
                <a:ea typeface="Arial" pitchFamily="34" charset="-122"/>
                <a:cs typeface="Arial" pitchFamily="34" charset="-120"/>
              </a:rPr>
              <a:t>Pedram MohajerAnsari · Amir Salarpour · David Fernandez · Mert D. Pesé</a:t>
            </a:r>
            <a:endParaRPr lang="en-US" sz="2100" dirty="0"/>
          </a:p>
        </p:txBody>
      </p:sp>
      <p:sp>
        <p:nvSpPr>
          <p:cNvPr id="5" name="Text 3"/>
          <p:cNvSpPr/>
          <p:nvPr/>
        </p:nvSpPr>
        <p:spPr>
          <a:xfrm>
            <a:off x="1143000" y="6002655"/>
            <a:ext cx="13411200" cy="333375"/>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7A7975"/>
                </a:solidFill>
                <a:latin typeface="Arial" pitchFamily="34" charset="0"/>
                <a:ea typeface="Arial" pitchFamily="34" charset="-122"/>
                <a:cs typeface="Arial" pitchFamily="34" charset="-120"/>
              </a:rPr>
              <a:t>School of Computing, Clemson University, USA</a:t>
            </a:r>
            <a:endParaRPr lang="en-US" sz="1950" dirty="0"/>
          </a:p>
        </p:txBody>
      </p:sp>
      <p:sp>
        <p:nvSpPr>
          <p:cNvPr id="6" name="Shape 4"/>
          <p:cNvSpPr/>
          <p:nvPr/>
        </p:nvSpPr>
        <p:spPr>
          <a:xfrm>
            <a:off x="1143000" y="6774180"/>
            <a:ext cx="3456464" cy="540067"/>
          </a:xfrm>
          <a:prstGeom prst="rect">
            <a:avLst/>
          </a:prstGeom>
          <a:solidFill>
            <a:srgbClr val="E4572E"/>
          </a:solidFill>
          <a:ln/>
        </p:spPr>
        <p:txBody>
          <a:bodyPr/>
          <a:lstStyle/>
          <a:p>
            <a:endParaRPr lang="en-US"/>
          </a:p>
        </p:txBody>
      </p:sp>
      <p:sp>
        <p:nvSpPr>
          <p:cNvPr id="7" name="Text 5"/>
          <p:cNvSpPr/>
          <p:nvPr/>
        </p:nvSpPr>
        <p:spPr>
          <a:xfrm>
            <a:off x="1390650" y="6907530"/>
            <a:ext cx="3064858" cy="311467"/>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17171A"/>
                </a:solidFill>
                <a:latin typeface="Arial" pitchFamily="34" charset="0"/>
                <a:ea typeface="Arial" pitchFamily="34" charset="-122"/>
                <a:cs typeface="Arial" pitchFamily="34" charset="-120"/>
              </a:rPr>
              <a:t>Presenting: David Fernandez</a:t>
            </a:r>
            <a:endParaRPr lang="en-US" sz="1800" dirty="0"/>
          </a:p>
        </p:txBody>
      </p:sp>
      <p:sp>
        <p:nvSpPr>
          <p:cNvPr id="8" name="Text 6"/>
          <p:cNvSpPr/>
          <p:nvPr/>
        </p:nvSpPr>
        <p:spPr>
          <a:xfrm>
            <a:off x="13544883" y="8611553"/>
            <a:ext cx="4571333" cy="311467"/>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A7975"/>
                </a:solidFill>
                <a:latin typeface="Arial" pitchFamily="34" charset="0"/>
                <a:ea typeface="Arial" pitchFamily="34" charset="-122"/>
                <a:cs typeface="Arial" pitchFamily="34" charset="-120"/>
              </a:rPr>
              <a:t>github.com/pedram-mohajer/PatchBandit</a:t>
            </a:r>
            <a:endParaRPr lang="en-US" sz="1800" dirty="0"/>
          </a:p>
        </p:txBody>
      </p:sp>
      <p:sp>
        <p:nvSpPr>
          <p:cNvPr id="9" name="Shape 7"/>
          <p:cNvSpPr/>
          <p:nvPr/>
        </p:nvSpPr>
        <p:spPr>
          <a:xfrm>
            <a:off x="14420850" y="2924175"/>
            <a:ext cx="609600" cy="609600"/>
          </a:xfrm>
          <a:prstGeom prst="rect">
            <a:avLst/>
          </a:prstGeom>
          <a:solidFill>
            <a:srgbClr val="F1F0EC">
              <a:alpha val="10000"/>
            </a:srgbClr>
          </a:solidFill>
          <a:ln/>
        </p:spPr>
        <p:txBody>
          <a:bodyPr/>
          <a:lstStyle/>
          <a:p>
            <a:endParaRPr lang="en-US"/>
          </a:p>
        </p:txBody>
      </p:sp>
      <p:sp>
        <p:nvSpPr>
          <p:cNvPr id="10" name="Shape 8"/>
          <p:cNvSpPr/>
          <p:nvPr/>
        </p:nvSpPr>
        <p:spPr>
          <a:xfrm>
            <a:off x="15125700" y="2924175"/>
            <a:ext cx="609600" cy="609600"/>
          </a:xfrm>
          <a:prstGeom prst="rect">
            <a:avLst/>
          </a:prstGeom>
          <a:solidFill>
            <a:srgbClr val="E4572E">
              <a:alpha val="70000"/>
            </a:srgbClr>
          </a:solidFill>
          <a:ln/>
        </p:spPr>
        <p:txBody>
          <a:bodyPr/>
          <a:lstStyle/>
          <a:p>
            <a:endParaRPr lang="en-US"/>
          </a:p>
        </p:txBody>
      </p:sp>
      <p:sp>
        <p:nvSpPr>
          <p:cNvPr id="11" name="Shape 9"/>
          <p:cNvSpPr/>
          <p:nvPr/>
        </p:nvSpPr>
        <p:spPr>
          <a:xfrm>
            <a:off x="15830550" y="2924175"/>
            <a:ext cx="609600" cy="609600"/>
          </a:xfrm>
          <a:prstGeom prst="rect">
            <a:avLst/>
          </a:prstGeom>
          <a:solidFill>
            <a:srgbClr val="F1F0EC">
              <a:alpha val="16000"/>
            </a:srgbClr>
          </a:solidFill>
          <a:ln/>
        </p:spPr>
        <p:txBody>
          <a:bodyPr/>
          <a:lstStyle/>
          <a:p>
            <a:endParaRPr lang="en-US"/>
          </a:p>
        </p:txBody>
      </p:sp>
      <p:sp>
        <p:nvSpPr>
          <p:cNvPr id="12" name="Shape 10"/>
          <p:cNvSpPr/>
          <p:nvPr/>
        </p:nvSpPr>
        <p:spPr>
          <a:xfrm>
            <a:off x="16535400" y="2924175"/>
            <a:ext cx="609600" cy="609600"/>
          </a:xfrm>
          <a:prstGeom prst="rect">
            <a:avLst/>
          </a:prstGeom>
          <a:solidFill>
            <a:srgbClr val="F1F0EC">
              <a:alpha val="6000"/>
            </a:srgbClr>
          </a:solidFill>
          <a:ln/>
        </p:spPr>
        <p:txBody>
          <a:bodyPr/>
          <a:lstStyle/>
          <a:p>
            <a:endParaRPr lang="en-US"/>
          </a:p>
        </p:txBody>
      </p:sp>
      <p:sp>
        <p:nvSpPr>
          <p:cNvPr id="13" name="Shape 11"/>
          <p:cNvSpPr/>
          <p:nvPr/>
        </p:nvSpPr>
        <p:spPr>
          <a:xfrm>
            <a:off x="14420850" y="3629025"/>
            <a:ext cx="609600" cy="609600"/>
          </a:xfrm>
          <a:prstGeom prst="rect">
            <a:avLst/>
          </a:prstGeom>
          <a:solidFill>
            <a:srgbClr val="F1F0EC">
              <a:alpha val="20000"/>
            </a:srgbClr>
          </a:solidFill>
          <a:ln/>
        </p:spPr>
        <p:txBody>
          <a:bodyPr/>
          <a:lstStyle/>
          <a:p>
            <a:endParaRPr lang="en-US"/>
          </a:p>
        </p:txBody>
      </p:sp>
      <p:sp>
        <p:nvSpPr>
          <p:cNvPr id="14" name="Shape 12"/>
          <p:cNvSpPr/>
          <p:nvPr/>
        </p:nvSpPr>
        <p:spPr>
          <a:xfrm>
            <a:off x="15125700" y="3629025"/>
            <a:ext cx="609600" cy="609600"/>
          </a:xfrm>
          <a:prstGeom prst="rect">
            <a:avLst/>
          </a:prstGeom>
          <a:solidFill>
            <a:srgbClr val="F1F0EC">
              <a:alpha val="8000"/>
            </a:srgbClr>
          </a:solidFill>
          <a:ln/>
        </p:spPr>
        <p:txBody>
          <a:bodyPr/>
          <a:lstStyle/>
          <a:p>
            <a:endParaRPr lang="en-US"/>
          </a:p>
        </p:txBody>
      </p:sp>
      <p:sp>
        <p:nvSpPr>
          <p:cNvPr id="15" name="Shape 13"/>
          <p:cNvSpPr/>
          <p:nvPr/>
        </p:nvSpPr>
        <p:spPr>
          <a:xfrm>
            <a:off x="15830550" y="3629025"/>
            <a:ext cx="609600" cy="609600"/>
          </a:xfrm>
          <a:prstGeom prst="rect">
            <a:avLst/>
          </a:prstGeom>
          <a:solidFill>
            <a:srgbClr val="E4572E">
              <a:alpha val="35000"/>
            </a:srgbClr>
          </a:solidFill>
          <a:ln/>
        </p:spPr>
        <p:txBody>
          <a:bodyPr/>
          <a:lstStyle/>
          <a:p>
            <a:endParaRPr lang="en-US"/>
          </a:p>
        </p:txBody>
      </p:sp>
      <p:sp>
        <p:nvSpPr>
          <p:cNvPr id="16" name="Shape 14"/>
          <p:cNvSpPr/>
          <p:nvPr/>
        </p:nvSpPr>
        <p:spPr>
          <a:xfrm>
            <a:off x="16535400" y="3629025"/>
            <a:ext cx="609600" cy="609600"/>
          </a:xfrm>
          <a:prstGeom prst="rect">
            <a:avLst/>
          </a:prstGeom>
          <a:solidFill>
            <a:srgbClr val="F1F0EC">
              <a:alpha val="12000"/>
            </a:srgbClr>
          </a:solidFill>
          <a:ln/>
        </p:spPr>
        <p:txBody>
          <a:bodyPr/>
          <a:lstStyle/>
          <a:p>
            <a:endParaRPr lang="en-US"/>
          </a:p>
        </p:txBody>
      </p:sp>
      <p:sp>
        <p:nvSpPr>
          <p:cNvPr id="17" name="Shape 15"/>
          <p:cNvSpPr/>
          <p:nvPr/>
        </p:nvSpPr>
        <p:spPr>
          <a:xfrm>
            <a:off x="14420850" y="4333875"/>
            <a:ext cx="609600" cy="609600"/>
          </a:xfrm>
          <a:prstGeom prst="rect">
            <a:avLst/>
          </a:prstGeom>
          <a:solidFill>
            <a:srgbClr val="E4572E">
              <a:alpha val="18000"/>
            </a:srgbClr>
          </a:solidFill>
          <a:ln/>
        </p:spPr>
        <p:txBody>
          <a:bodyPr/>
          <a:lstStyle/>
          <a:p>
            <a:endParaRPr lang="en-US"/>
          </a:p>
        </p:txBody>
      </p:sp>
      <p:sp>
        <p:nvSpPr>
          <p:cNvPr id="18" name="Shape 16"/>
          <p:cNvSpPr/>
          <p:nvPr/>
        </p:nvSpPr>
        <p:spPr>
          <a:xfrm>
            <a:off x="15125700" y="4333875"/>
            <a:ext cx="609600" cy="609600"/>
          </a:xfrm>
          <a:prstGeom prst="rect">
            <a:avLst/>
          </a:prstGeom>
          <a:solidFill>
            <a:srgbClr val="F1F0EC">
              <a:alpha val="14000"/>
            </a:srgbClr>
          </a:solidFill>
          <a:ln/>
        </p:spPr>
        <p:txBody>
          <a:bodyPr/>
          <a:lstStyle/>
          <a:p>
            <a:endParaRPr lang="en-US"/>
          </a:p>
        </p:txBody>
      </p:sp>
      <p:sp>
        <p:nvSpPr>
          <p:cNvPr id="19" name="Shape 17"/>
          <p:cNvSpPr/>
          <p:nvPr/>
        </p:nvSpPr>
        <p:spPr>
          <a:xfrm>
            <a:off x="15830550" y="4333875"/>
            <a:ext cx="609600" cy="609600"/>
          </a:xfrm>
          <a:prstGeom prst="rect">
            <a:avLst/>
          </a:prstGeom>
          <a:solidFill>
            <a:srgbClr val="F1F0EC">
              <a:alpha val="7000"/>
            </a:srgbClr>
          </a:solidFill>
          <a:ln/>
        </p:spPr>
        <p:txBody>
          <a:bodyPr/>
          <a:lstStyle/>
          <a:p>
            <a:endParaRPr lang="en-US"/>
          </a:p>
        </p:txBody>
      </p:sp>
      <p:sp>
        <p:nvSpPr>
          <p:cNvPr id="20" name="Shape 18"/>
          <p:cNvSpPr/>
          <p:nvPr/>
        </p:nvSpPr>
        <p:spPr>
          <a:xfrm>
            <a:off x="16535400" y="4333875"/>
            <a:ext cx="609600" cy="609600"/>
          </a:xfrm>
          <a:prstGeom prst="rect">
            <a:avLst/>
          </a:prstGeom>
          <a:solidFill>
            <a:srgbClr val="F1F0EC">
              <a:alpha val="22000"/>
            </a:srgbClr>
          </a:solidFill>
          <a:ln/>
        </p:spPr>
        <p:txBody>
          <a:bodyPr/>
          <a:lstStyle/>
          <a:p>
            <a:endParaRPr lang="en-US"/>
          </a:p>
        </p:txBody>
      </p:sp>
      <p:sp>
        <p:nvSpPr>
          <p:cNvPr id="21" name="Shape 19"/>
          <p:cNvSpPr/>
          <p:nvPr/>
        </p:nvSpPr>
        <p:spPr>
          <a:xfrm>
            <a:off x="14420850" y="5038725"/>
            <a:ext cx="609600" cy="609600"/>
          </a:xfrm>
          <a:prstGeom prst="rect">
            <a:avLst/>
          </a:prstGeom>
          <a:solidFill>
            <a:srgbClr val="F1F0EC">
              <a:alpha val="5000"/>
            </a:srgbClr>
          </a:solidFill>
          <a:ln/>
        </p:spPr>
        <p:txBody>
          <a:bodyPr/>
          <a:lstStyle/>
          <a:p>
            <a:endParaRPr lang="en-US"/>
          </a:p>
        </p:txBody>
      </p:sp>
      <p:sp>
        <p:nvSpPr>
          <p:cNvPr id="22" name="Shape 20"/>
          <p:cNvSpPr/>
          <p:nvPr/>
        </p:nvSpPr>
        <p:spPr>
          <a:xfrm>
            <a:off x="15125700" y="5038725"/>
            <a:ext cx="609600" cy="609600"/>
          </a:xfrm>
          <a:prstGeom prst="rect">
            <a:avLst/>
          </a:prstGeom>
          <a:solidFill>
            <a:srgbClr val="F1F0EC">
              <a:alpha val="18000"/>
            </a:srgbClr>
          </a:solidFill>
          <a:ln/>
        </p:spPr>
        <p:txBody>
          <a:bodyPr/>
          <a:lstStyle/>
          <a:p>
            <a:endParaRPr lang="en-US"/>
          </a:p>
        </p:txBody>
      </p:sp>
      <p:sp>
        <p:nvSpPr>
          <p:cNvPr id="23" name="Shape 21"/>
          <p:cNvSpPr/>
          <p:nvPr/>
        </p:nvSpPr>
        <p:spPr>
          <a:xfrm>
            <a:off x="15830550" y="5038725"/>
            <a:ext cx="609600" cy="609600"/>
          </a:xfrm>
          <a:prstGeom prst="rect">
            <a:avLst/>
          </a:prstGeom>
          <a:solidFill>
            <a:srgbClr val="F1F0EC">
              <a:alpha val="10000"/>
            </a:srgbClr>
          </a:solidFill>
          <a:ln/>
        </p:spPr>
        <p:txBody>
          <a:bodyPr/>
          <a:lstStyle/>
          <a:p>
            <a:endParaRPr lang="en-US"/>
          </a:p>
        </p:txBody>
      </p:sp>
      <p:sp>
        <p:nvSpPr>
          <p:cNvPr id="24" name="Shape 22"/>
          <p:cNvSpPr/>
          <p:nvPr/>
        </p:nvSpPr>
        <p:spPr>
          <a:xfrm>
            <a:off x="16535400" y="5038725"/>
            <a:ext cx="609600" cy="609600"/>
          </a:xfrm>
          <a:prstGeom prst="rect">
            <a:avLst/>
          </a:prstGeom>
          <a:solidFill>
            <a:srgbClr val="E4572E">
              <a:alpha val="28000"/>
            </a:srgbClr>
          </a:solidFill>
          <a:ln/>
        </p:spPr>
        <p:txBody>
          <a:bodyPr/>
          <a:lstStyle/>
          <a:p>
            <a:endParaRPr lang="en-US"/>
          </a:p>
        </p:txBody>
      </p:sp>
      <p:pic>
        <p:nvPicPr>
          <p:cNvPr id="26" name="Graphic 25">
            <a:extLst>
              <a:ext uri="{FF2B5EF4-FFF2-40B4-BE49-F238E27FC236}">
                <a16:creationId xmlns:a16="http://schemas.microsoft.com/office/drawing/2014/main" id="{3D03814F-F178-65AA-6CE5-65C3F5408D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78025" y="6169342"/>
            <a:ext cx="2305050" cy="23050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6334</TotalTime>
  <Words>3424</Words>
  <Application>Microsoft Macintosh PowerPoint</Application>
  <PresentationFormat>Custom</PresentationFormat>
  <Paragraphs>329</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David Fernandez</cp:lastModifiedBy>
  <cp:revision>12</cp:revision>
  <dcterms:created xsi:type="dcterms:W3CDTF">2026-09-08T20:22:21Z</dcterms:created>
  <dcterms:modified xsi:type="dcterms:W3CDTF">2026-09-16T05:30:22Z</dcterms:modified>
</cp:coreProperties>
</file>